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
  </p:notesMasterIdLst>
  <p:sldIdLst>
    <p:sldId id="5055" r:id="rId2"/>
    <p:sldId id="5056" r:id="rId3"/>
    <p:sldId id="5072" r:id="rId4"/>
    <p:sldId id="5074" r:id="rId5"/>
    <p:sldId id="5076" r:id="rId6"/>
    <p:sldId id="5058" r:id="rId7"/>
    <p:sldId id="5062" r:id="rId8"/>
    <p:sldId id="5080" r:id="rId9"/>
    <p:sldId id="5069" r:id="rId10"/>
    <p:sldId id="5079" r:id="rId11"/>
    <p:sldId id="5059"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2"/>
            <p14:sldId id="5074"/>
            <p14:sldId id="5076"/>
            <p14:sldId id="5058"/>
            <p14:sldId id="5062"/>
            <p14:sldId id="5080"/>
            <p14:sldId id="5069"/>
            <p14:sldId id="507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E5E68-40E5-4B0C-B11D-739C7156B38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906035B-FDA6-47D5-B1FB-C02154684ABD}">
      <dgm:prSet phldrT="[Text]" custT="1"/>
      <dgm:spPr/>
      <dgm:t>
        <a:bodyPr/>
        <a:lstStyle/>
        <a:p>
          <a:r>
            <a:rPr lang="en-US" sz="1100" dirty="0"/>
            <a:t>Data Exploration</a:t>
          </a:r>
          <a:endParaRPr lang="en-IN" sz="1100" dirty="0"/>
        </a:p>
      </dgm:t>
    </dgm:pt>
    <dgm:pt modelId="{C9EA938A-61B2-4693-8DFF-1DA016A5AB5D}" type="parTrans" cxnId="{D369DBDD-91E0-4EBA-9547-D022E3D46A64}">
      <dgm:prSet/>
      <dgm:spPr/>
      <dgm:t>
        <a:bodyPr/>
        <a:lstStyle/>
        <a:p>
          <a:endParaRPr lang="en-IN"/>
        </a:p>
      </dgm:t>
    </dgm:pt>
    <dgm:pt modelId="{97995A1B-B71E-40DB-BABA-62E84481B8F6}" type="sibTrans" cxnId="{D369DBDD-91E0-4EBA-9547-D022E3D46A64}">
      <dgm:prSet/>
      <dgm:spPr/>
      <dgm:t>
        <a:bodyPr/>
        <a:lstStyle/>
        <a:p>
          <a:endParaRPr lang="en-IN"/>
        </a:p>
      </dgm:t>
    </dgm:pt>
    <dgm:pt modelId="{9661EFDB-EF40-4995-A8F0-09D108102C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A776E89-BACB-4271-A186-21A759F00977}" type="parTrans" cxnId="{FA95AF00-B5A4-43B1-8AEB-2745227D0DFA}">
      <dgm:prSet/>
      <dgm:spPr/>
      <dgm:t>
        <a:bodyPr/>
        <a:lstStyle/>
        <a:p>
          <a:endParaRPr lang="en-IN"/>
        </a:p>
      </dgm:t>
    </dgm:pt>
    <dgm:pt modelId="{80A7759F-6C36-4FA5-9A3F-E7269D0B767F}" type="sibTrans" cxnId="{FA95AF00-B5A4-43B1-8AEB-2745227D0DFA}">
      <dgm:prSet/>
      <dgm:spPr/>
      <dgm:t>
        <a:bodyPr/>
        <a:lstStyle/>
        <a:p>
          <a:endParaRPr lang="en-IN"/>
        </a:p>
      </dgm:t>
    </dgm:pt>
    <dgm:pt modelId="{6D7A979D-1A21-4CCA-8E9D-14F0D94D3B48}">
      <dgm:prSet phldrT="[Text]" custT="1"/>
      <dgm:spPr/>
      <dgm:t>
        <a:bodyPr/>
        <a:lstStyle/>
        <a:p>
          <a:r>
            <a:rPr lang="en-US" sz="1050" dirty="0"/>
            <a:t>Data Processing</a:t>
          </a:r>
          <a:endParaRPr lang="en-IN" sz="1050" dirty="0"/>
        </a:p>
      </dgm:t>
    </dgm:pt>
    <dgm:pt modelId="{678E3FF7-D258-4243-BAF2-F0B12DEF8FF9}" type="parTrans" cxnId="{C3E27DF8-FE71-47D4-B62F-2122496B5F0C}">
      <dgm:prSet/>
      <dgm:spPr/>
      <dgm:t>
        <a:bodyPr/>
        <a:lstStyle/>
        <a:p>
          <a:endParaRPr lang="en-IN"/>
        </a:p>
      </dgm:t>
    </dgm:pt>
    <dgm:pt modelId="{30C0BF21-AA97-4A11-8740-D0B0246ABF08}" type="sibTrans" cxnId="{C3E27DF8-FE71-47D4-B62F-2122496B5F0C}">
      <dgm:prSet/>
      <dgm:spPr/>
      <dgm:t>
        <a:bodyPr/>
        <a:lstStyle/>
        <a:p>
          <a:endParaRPr lang="en-IN"/>
        </a:p>
      </dgm:t>
    </dgm:pt>
    <dgm:pt modelId="{DB70112A-5B19-4B35-B05D-8542E92A5457}">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9A0F031-65F6-45DA-98D4-A71B2CC4E9A1}" type="parTrans" cxnId="{77D3A9D0-3439-44E1-829D-4EBFEFE9EE91}">
      <dgm:prSet/>
      <dgm:spPr/>
      <dgm:t>
        <a:bodyPr/>
        <a:lstStyle/>
        <a:p>
          <a:endParaRPr lang="en-IN"/>
        </a:p>
      </dgm:t>
    </dgm:pt>
    <dgm:pt modelId="{4E360AAC-9924-4B21-9FF7-99E7630338E0}" type="sibTrans" cxnId="{77D3A9D0-3439-44E1-829D-4EBFEFE9EE91}">
      <dgm:prSet/>
      <dgm:spPr/>
      <dgm:t>
        <a:bodyPr/>
        <a:lstStyle/>
        <a:p>
          <a:endParaRPr lang="en-IN"/>
        </a:p>
      </dgm:t>
    </dgm:pt>
    <dgm:pt modelId="{30EDFE96-DDB0-45F6-9379-4845AA73D8F0}">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CCBDD2F-83DA-44DA-9DCA-92057F8B0914}" type="parTrans" cxnId="{661F4411-04ED-4382-8B5C-832B003990F8}">
      <dgm:prSet/>
      <dgm:spPr/>
      <dgm:t>
        <a:bodyPr/>
        <a:lstStyle/>
        <a:p>
          <a:endParaRPr lang="en-IN"/>
        </a:p>
      </dgm:t>
    </dgm:pt>
    <dgm:pt modelId="{D3A88122-6F4A-4D90-93DB-02AC065BC9DD}" type="sibTrans" cxnId="{661F4411-04ED-4382-8B5C-832B003990F8}">
      <dgm:prSet/>
      <dgm:spPr/>
      <dgm:t>
        <a:bodyPr/>
        <a:lstStyle/>
        <a:p>
          <a:endParaRPr lang="en-IN"/>
        </a:p>
      </dgm:t>
    </dgm:pt>
    <dgm:pt modelId="{E096AE49-EA53-4B65-9EBF-9029BACBC62A}">
      <dgm:prSet phldrT="[Text]" custT="1"/>
      <dgm:spPr/>
      <dgm:t>
        <a:bodyPr/>
        <a:lstStyle/>
        <a:p>
          <a:r>
            <a:rPr lang="en-US" sz="1050" dirty="0"/>
            <a:t>Feature Engineering</a:t>
          </a:r>
          <a:endParaRPr lang="en-IN" sz="1050" dirty="0"/>
        </a:p>
      </dgm:t>
    </dgm:pt>
    <dgm:pt modelId="{577444E5-0CBB-4842-AFB5-CCC93075F2C7}" type="parTrans" cxnId="{B849E80D-B54A-41C0-A77B-FCA102266159}">
      <dgm:prSet/>
      <dgm:spPr/>
      <dgm:t>
        <a:bodyPr/>
        <a:lstStyle/>
        <a:p>
          <a:endParaRPr lang="en-IN"/>
        </a:p>
      </dgm:t>
    </dgm:pt>
    <dgm:pt modelId="{F4400879-6C87-46C8-A534-689D81C3B34B}" type="sibTrans" cxnId="{B849E80D-B54A-41C0-A77B-FCA102266159}">
      <dgm:prSet/>
      <dgm:spPr/>
      <dgm:t>
        <a:bodyPr/>
        <a:lstStyle/>
        <a:p>
          <a:endParaRPr lang="en-IN"/>
        </a:p>
      </dgm:t>
    </dgm:pt>
    <dgm:pt modelId="{6ED75E48-BDB6-4FD2-9D45-E50037D951AE}">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FD83D867-A444-4584-BAAA-A572945E1F66}" type="parTrans" cxnId="{0E32E82D-7C35-4A8F-8CC8-FCF20EAB0851}">
      <dgm:prSet/>
      <dgm:spPr/>
      <dgm:t>
        <a:bodyPr/>
        <a:lstStyle/>
        <a:p>
          <a:endParaRPr lang="en-IN"/>
        </a:p>
      </dgm:t>
    </dgm:pt>
    <dgm:pt modelId="{21C00522-D5EE-43E5-85D3-C51D998DF5C0}" type="sibTrans" cxnId="{0E32E82D-7C35-4A8F-8CC8-FCF20EAB0851}">
      <dgm:prSet/>
      <dgm:spPr/>
      <dgm:t>
        <a:bodyPr/>
        <a:lstStyle/>
        <a:p>
          <a:endParaRPr lang="en-IN"/>
        </a:p>
      </dgm:t>
    </dgm:pt>
    <dgm:pt modelId="{DD56BAB9-DFE0-4E12-A65B-B3AF47685A78}">
      <dgm:prSet phldrT="[Text]" custT="1"/>
      <dgm:spPr/>
      <dgm:t>
        <a:bodyPr/>
        <a:lstStyle/>
        <a:p>
          <a:r>
            <a:rPr lang="en-US" sz="1050" dirty="0"/>
            <a:t>Model Fitting</a:t>
          </a:r>
          <a:endParaRPr lang="en-IN" sz="1050" dirty="0"/>
        </a:p>
      </dgm:t>
    </dgm:pt>
    <dgm:pt modelId="{78EE7336-D7D6-4650-BD50-EDF44B5E1ADF}" type="parTrans" cxnId="{6C52375A-4401-409E-AF8C-0CF75C627A83}">
      <dgm:prSet/>
      <dgm:spPr/>
      <dgm:t>
        <a:bodyPr/>
        <a:lstStyle/>
        <a:p>
          <a:endParaRPr lang="en-IN"/>
        </a:p>
      </dgm:t>
    </dgm:pt>
    <dgm:pt modelId="{B9EA40C4-B470-41E7-AF18-3B9FA57F2A60}" type="sibTrans" cxnId="{6C52375A-4401-409E-AF8C-0CF75C627A83}">
      <dgm:prSet/>
      <dgm:spPr/>
      <dgm:t>
        <a:bodyPr/>
        <a:lstStyle/>
        <a:p>
          <a:endParaRPr lang="en-IN"/>
        </a:p>
      </dgm:t>
    </dgm:pt>
    <dgm:pt modelId="{0685FEEB-D493-48C1-9911-A570FFEE8C9A}">
      <dgm:prSet phldrT="[Text]" custT="1"/>
      <dgm:spPr/>
      <dgm:t>
        <a:bodyPr/>
        <a:lstStyle/>
        <a:p>
          <a:r>
            <a:rPr lang="en-US" sz="1050" dirty="0"/>
            <a:t>Model Accuracy</a:t>
          </a:r>
          <a:endParaRPr lang="en-IN" sz="1050" dirty="0"/>
        </a:p>
      </dgm:t>
    </dgm:pt>
    <dgm:pt modelId="{61F73405-0F00-4E33-ABF4-077A44045EDD}" type="parTrans" cxnId="{A2A0FD22-0121-46C7-ABEF-A7134F4DC0E5}">
      <dgm:prSet/>
      <dgm:spPr/>
      <dgm:t>
        <a:bodyPr/>
        <a:lstStyle/>
        <a:p>
          <a:endParaRPr lang="en-IN"/>
        </a:p>
      </dgm:t>
    </dgm:pt>
    <dgm:pt modelId="{FB851DD4-2E7C-45E1-BE8C-25D5536DB81B}" type="sibTrans" cxnId="{A2A0FD22-0121-46C7-ABEF-A7134F4DC0E5}">
      <dgm:prSet/>
      <dgm:spPr/>
      <dgm:t>
        <a:bodyPr/>
        <a:lstStyle/>
        <a:p>
          <a:endParaRPr lang="en-IN"/>
        </a:p>
      </dgm:t>
    </dgm:pt>
    <dgm:pt modelId="{1A1EC592-B3E8-4242-A38A-9C777F522B26}">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BD762FED-55E6-404A-8E86-E3462E643CC3}" type="sibTrans" cxnId="{62663E43-C0F6-4FF4-932F-3897414C71E5}">
      <dgm:prSet/>
      <dgm:spPr/>
      <dgm:t>
        <a:bodyPr/>
        <a:lstStyle/>
        <a:p>
          <a:endParaRPr lang="en-IN"/>
        </a:p>
      </dgm:t>
    </dgm:pt>
    <dgm:pt modelId="{21903693-30DA-458E-A4EC-07F798F381CF}" type="parTrans" cxnId="{62663E43-C0F6-4FF4-932F-3897414C71E5}">
      <dgm:prSet/>
      <dgm:spPr/>
      <dgm:t>
        <a:bodyPr/>
        <a:lstStyle/>
        <a:p>
          <a:endParaRPr lang="en-IN"/>
        </a:p>
      </dgm:t>
    </dgm:pt>
    <dgm:pt modelId="{0565030E-925D-4938-B947-B686D322154B}">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dirty="0">
              <a:solidFill>
                <a:schemeClr val="bg2">
                  <a:lumMod val="50000"/>
                </a:schemeClr>
              </a:solidFill>
              <a:latin typeface="Arial" panose="020B0604020202020204" pitchFamily="34" charset="0"/>
              <a:cs typeface="Arial" panose="020B0604020202020204" pitchFamily="34" charset="0"/>
            </a:rPr>
            <a:t>.</a:t>
          </a:r>
          <a:endParaRPr lang="en-IN" sz="1600" dirty="0">
            <a:solidFill>
              <a:schemeClr val="bg2">
                <a:lumMod val="50000"/>
              </a:schemeClr>
            </a:solidFill>
            <a:latin typeface="Arial" panose="020B0604020202020204" pitchFamily="34" charset="0"/>
            <a:cs typeface="Arial" panose="020B0604020202020204" pitchFamily="34" charset="0"/>
          </a:endParaRPr>
        </a:p>
      </dgm:t>
    </dgm:pt>
    <dgm:pt modelId="{E4E16CC0-0520-4E6D-BC7C-6083525BDC38}" type="parTrans" cxnId="{7F0243B0-DD41-414B-83BF-517584929883}">
      <dgm:prSet/>
      <dgm:spPr/>
      <dgm:t>
        <a:bodyPr/>
        <a:lstStyle/>
        <a:p>
          <a:endParaRPr lang="en-IN"/>
        </a:p>
      </dgm:t>
    </dgm:pt>
    <dgm:pt modelId="{CA3C8BBC-1AB9-45AD-8404-732CA2F034C4}" type="sibTrans" cxnId="{7F0243B0-DD41-414B-83BF-517584929883}">
      <dgm:prSet/>
      <dgm:spPr/>
      <dgm:t>
        <a:bodyPr/>
        <a:lstStyle/>
        <a:p>
          <a:endParaRPr lang="en-IN"/>
        </a:p>
      </dgm:t>
    </dgm:pt>
    <dgm:pt modelId="{C2C20336-ACA8-4676-AE40-BB3DCFB69A41}">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CEAEA105-5806-48DC-8A5A-9D0B1E338B25}" type="parTrans" cxnId="{4E8CCA21-4414-4262-947E-E89D614307AF}">
      <dgm:prSet/>
      <dgm:spPr/>
      <dgm:t>
        <a:bodyPr/>
        <a:lstStyle/>
        <a:p>
          <a:endParaRPr lang="en-IN"/>
        </a:p>
      </dgm:t>
    </dgm:pt>
    <dgm:pt modelId="{C2C5E6DB-05F8-4A70-A7C0-9F9BC34DC9C4}" type="sibTrans" cxnId="{4E8CCA21-4414-4262-947E-E89D614307AF}">
      <dgm:prSet/>
      <dgm:spPr/>
      <dgm:t>
        <a:bodyPr/>
        <a:lstStyle/>
        <a:p>
          <a:endParaRPr lang="en-IN"/>
        </a:p>
      </dgm:t>
    </dgm:pt>
    <dgm:pt modelId="{819C7034-39FB-4E31-8F71-39CC279D0E3A}">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Fitting the most appropriate model for classification.</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7CCEE050-7A8A-4051-9713-1393230FA038}" type="parTrans" cxnId="{E4F3638D-03B8-43F8-A9FB-9035E8E7A6E3}">
      <dgm:prSet/>
      <dgm:spPr/>
      <dgm:t>
        <a:bodyPr/>
        <a:lstStyle/>
        <a:p>
          <a:endParaRPr lang="en-IN"/>
        </a:p>
      </dgm:t>
    </dgm:pt>
    <dgm:pt modelId="{6A017F01-3737-437B-95DB-3B46A42C05C3}" type="sibTrans" cxnId="{E4F3638D-03B8-43F8-A9FB-9035E8E7A6E3}">
      <dgm:prSet/>
      <dgm:spPr/>
      <dgm:t>
        <a:bodyPr/>
        <a:lstStyle/>
        <a:p>
          <a:endParaRPr lang="en-IN"/>
        </a:p>
      </dgm:t>
    </dgm:pt>
    <dgm:pt modelId="{112F8C66-7D06-441A-A6A6-11E0DC9D9CC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Random Forest Model</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8EBDABA8-8479-4977-85B9-49E3DEF20057}" type="parTrans" cxnId="{4BC5A495-860F-4F76-BB64-DC2026790D6C}">
      <dgm:prSet/>
      <dgm:spPr/>
      <dgm:t>
        <a:bodyPr/>
        <a:lstStyle/>
        <a:p>
          <a:endParaRPr lang="en-IN"/>
        </a:p>
      </dgm:t>
    </dgm:pt>
    <dgm:pt modelId="{FAECC563-AE07-4FA1-A217-CE0EFDF2052A}" type="sibTrans" cxnId="{4BC5A495-860F-4F76-BB64-DC2026790D6C}">
      <dgm:prSet/>
      <dgm:spPr/>
      <dgm:t>
        <a:bodyPr/>
        <a:lstStyle/>
        <a:p>
          <a:endParaRPr lang="en-IN"/>
        </a:p>
      </dgm:t>
    </dgm:pt>
    <dgm:pt modelId="{3C757FC1-0E2A-41B3-A867-5D34AC53939D}">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59B85ADA-6A2F-44D9-800C-60A703084AD3}" type="parTrans" cxnId="{8A04575A-FDB9-453A-9CC1-6930550590F2}">
      <dgm:prSet/>
      <dgm:spPr/>
      <dgm:t>
        <a:bodyPr/>
        <a:lstStyle/>
        <a:p>
          <a:endParaRPr lang="en-IN"/>
        </a:p>
      </dgm:t>
    </dgm:pt>
    <dgm:pt modelId="{F721A326-E3D4-45FA-8040-442ED639C89F}" type="sibTrans" cxnId="{8A04575A-FDB9-453A-9CC1-6930550590F2}">
      <dgm:prSet/>
      <dgm:spPr/>
      <dgm:t>
        <a:bodyPr/>
        <a:lstStyle/>
        <a:p>
          <a:endParaRPr lang="en-IN"/>
        </a:p>
      </dgm:t>
    </dgm:pt>
    <dgm:pt modelId="{8B8AE1FD-B114-40F2-8D73-564D3EFAF922}">
      <dgm:prSet phldrT="[Text]" custT="1"/>
      <dgm:spPr/>
      <dgm:t>
        <a:bodyPr/>
        <a:lstStyle/>
        <a:p>
          <a:r>
            <a:rPr lang="en-US" sz="14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dirty="0">
            <a:solidFill>
              <a:schemeClr val="bg2">
                <a:lumMod val="50000"/>
              </a:schemeClr>
            </a:solidFill>
            <a:latin typeface="Arial" panose="020B0604020202020204" pitchFamily="34" charset="0"/>
            <a:cs typeface="Arial" panose="020B0604020202020204" pitchFamily="34" charset="0"/>
          </a:endParaRPr>
        </a:p>
      </dgm:t>
    </dgm:pt>
    <dgm:pt modelId="{07A0B2C2-4313-4D10-9975-B0338CB11F64}" type="parTrans" cxnId="{58AB8A30-FAEB-43CB-8A54-54CC2ACB771A}">
      <dgm:prSet/>
      <dgm:spPr/>
      <dgm:t>
        <a:bodyPr/>
        <a:lstStyle/>
        <a:p>
          <a:endParaRPr lang="en-IN"/>
        </a:p>
      </dgm:t>
    </dgm:pt>
    <dgm:pt modelId="{9482A7BA-97D0-4C08-B2A2-209AB09B0797}" type="sibTrans" cxnId="{58AB8A30-FAEB-43CB-8A54-54CC2ACB771A}">
      <dgm:prSet/>
      <dgm:spPr/>
      <dgm:t>
        <a:bodyPr/>
        <a:lstStyle/>
        <a:p>
          <a:endParaRPr lang="en-IN"/>
        </a:p>
      </dgm:t>
    </dgm:pt>
    <dgm:pt modelId="{2CA4D92B-0D64-4FB2-9DC6-4271C5193BB9}" type="pres">
      <dgm:prSet presAssocID="{0C5E5E68-40E5-4B0C-B11D-739C7156B389}" presName="linearFlow" presStyleCnt="0">
        <dgm:presLayoutVars>
          <dgm:dir/>
          <dgm:animLvl val="lvl"/>
          <dgm:resizeHandles val="exact"/>
        </dgm:presLayoutVars>
      </dgm:prSet>
      <dgm:spPr/>
    </dgm:pt>
    <dgm:pt modelId="{93D2B5BB-C7D6-4575-8EF1-D35A904072F4}" type="pres">
      <dgm:prSet presAssocID="{A906035B-FDA6-47D5-B1FB-C02154684ABD}" presName="composite" presStyleCnt="0"/>
      <dgm:spPr/>
    </dgm:pt>
    <dgm:pt modelId="{45DE7864-D1F8-48A2-8263-A716446CAE51}" type="pres">
      <dgm:prSet presAssocID="{A906035B-FDA6-47D5-B1FB-C02154684ABD}" presName="parentText" presStyleLbl="alignNode1" presStyleIdx="0" presStyleCnt="5">
        <dgm:presLayoutVars>
          <dgm:chMax val="1"/>
          <dgm:bulletEnabled val="1"/>
        </dgm:presLayoutVars>
      </dgm:prSet>
      <dgm:spPr/>
    </dgm:pt>
    <dgm:pt modelId="{98CFC740-DFE4-4347-9ACD-D9B77EA5BBE5}" type="pres">
      <dgm:prSet presAssocID="{A906035B-FDA6-47D5-B1FB-C02154684ABD}" presName="descendantText" presStyleLbl="alignAcc1" presStyleIdx="0" presStyleCnt="5" custScaleX="58503" custScaleY="117315" custLinFactNeighborX="-21101" custLinFactNeighborY="1660">
        <dgm:presLayoutVars>
          <dgm:bulletEnabled val="1"/>
        </dgm:presLayoutVars>
      </dgm:prSet>
      <dgm:spPr/>
    </dgm:pt>
    <dgm:pt modelId="{BFAD8DDC-1764-4A56-A26D-FC61DFF045E5}" type="pres">
      <dgm:prSet presAssocID="{97995A1B-B71E-40DB-BABA-62E84481B8F6}" presName="sp" presStyleCnt="0"/>
      <dgm:spPr/>
    </dgm:pt>
    <dgm:pt modelId="{FAD86D35-88CA-4D0D-A9CC-53E1AFC5D0FA}" type="pres">
      <dgm:prSet presAssocID="{6D7A979D-1A21-4CCA-8E9D-14F0D94D3B48}" presName="composite" presStyleCnt="0"/>
      <dgm:spPr/>
    </dgm:pt>
    <dgm:pt modelId="{BB9D3191-C36B-41E1-9D74-75A49AA44ED3}" type="pres">
      <dgm:prSet presAssocID="{6D7A979D-1A21-4CCA-8E9D-14F0D94D3B48}" presName="parentText" presStyleLbl="alignNode1" presStyleIdx="1" presStyleCnt="5">
        <dgm:presLayoutVars>
          <dgm:chMax val="1"/>
          <dgm:bulletEnabled val="1"/>
        </dgm:presLayoutVars>
      </dgm:prSet>
      <dgm:spPr/>
    </dgm:pt>
    <dgm:pt modelId="{846B6935-B7E1-4042-AD49-FD11652228C6}" type="pres">
      <dgm:prSet presAssocID="{6D7A979D-1A21-4CCA-8E9D-14F0D94D3B48}" presName="descendantText" presStyleLbl="alignAcc1" presStyleIdx="1" presStyleCnt="5" custScaleX="70142" custLinFactNeighborX="-14863" custLinFactNeighborY="-4547">
        <dgm:presLayoutVars>
          <dgm:bulletEnabled val="1"/>
        </dgm:presLayoutVars>
      </dgm:prSet>
      <dgm:spPr/>
    </dgm:pt>
    <dgm:pt modelId="{049EB90C-88CF-4E23-B6C4-7580B80888E0}" type="pres">
      <dgm:prSet presAssocID="{30C0BF21-AA97-4A11-8740-D0B0246ABF08}" presName="sp" presStyleCnt="0"/>
      <dgm:spPr/>
    </dgm:pt>
    <dgm:pt modelId="{DE9ED271-8B81-46B2-B4CE-4C4E36F297FC}" type="pres">
      <dgm:prSet presAssocID="{E096AE49-EA53-4B65-9EBF-9029BACBC62A}" presName="composite" presStyleCnt="0"/>
      <dgm:spPr/>
    </dgm:pt>
    <dgm:pt modelId="{064EA5DA-34EB-4427-B5B7-02134A0BF872}" type="pres">
      <dgm:prSet presAssocID="{E096AE49-EA53-4B65-9EBF-9029BACBC62A}" presName="parentText" presStyleLbl="alignNode1" presStyleIdx="2" presStyleCnt="5" custLinFactNeighborX="-2593" custLinFactNeighborY="-17790">
        <dgm:presLayoutVars>
          <dgm:chMax val="1"/>
          <dgm:bulletEnabled val="1"/>
        </dgm:presLayoutVars>
      </dgm:prSet>
      <dgm:spPr/>
    </dgm:pt>
    <dgm:pt modelId="{B718F38A-E9E1-40CC-B978-573B66B45051}" type="pres">
      <dgm:prSet presAssocID="{E096AE49-EA53-4B65-9EBF-9029BACBC62A}" presName="descendantText" presStyleLbl="alignAcc1" presStyleIdx="2" presStyleCnt="5" custScaleX="48617" custScaleY="129931" custLinFactNeighborX="-26050" custLinFactNeighborY="-12665">
        <dgm:presLayoutVars>
          <dgm:bulletEnabled val="1"/>
        </dgm:presLayoutVars>
      </dgm:prSet>
      <dgm:spPr/>
    </dgm:pt>
    <dgm:pt modelId="{3FE32D81-9831-443F-9FEB-D9F528992DEC}" type="pres">
      <dgm:prSet presAssocID="{F4400879-6C87-46C8-A534-689D81C3B34B}" presName="sp" presStyleCnt="0"/>
      <dgm:spPr/>
    </dgm:pt>
    <dgm:pt modelId="{1B04FBF6-B177-43B5-A1D6-FC14C1337158}" type="pres">
      <dgm:prSet presAssocID="{DD56BAB9-DFE0-4E12-A65B-B3AF47685A78}" presName="composite" presStyleCnt="0"/>
      <dgm:spPr/>
    </dgm:pt>
    <dgm:pt modelId="{8A91EE34-92BD-4602-B63D-CB54BEAA80E5}" type="pres">
      <dgm:prSet presAssocID="{DD56BAB9-DFE0-4E12-A65B-B3AF47685A78}" presName="parentText" presStyleLbl="alignNode1" presStyleIdx="3" presStyleCnt="5" custLinFactNeighborX="51" custLinFactNeighborY="-19484">
        <dgm:presLayoutVars>
          <dgm:chMax val="1"/>
          <dgm:bulletEnabled val="1"/>
        </dgm:presLayoutVars>
      </dgm:prSet>
      <dgm:spPr/>
    </dgm:pt>
    <dgm:pt modelId="{EACDD9A7-5FC2-46C7-B8DC-10461FA160DF}" type="pres">
      <dgm:prSet presAssocID="{DD56BAB9-DFE0-4E12-A65B-B3AF47685A78}" presName="descendantText" presStyleLbl="alignAcc1" presStyleIdx="3" presStyleCnt="5" custScaleX="65499" custScaleY="132478" custLinFactNeighborX="-17177" custLinFactNeighborY="-15582">
        <dgm:presLayoutVars>
          <dgm:bulletEnabled val="1"/>
        </dgm:presLayoutVars>
      </dgm:prSet>
      <dgm:spPr/>
    </dgm:pt>
    <dgm:pt modelId="{FDE25C4A-BE12-401B-93E7-BFBD5BC9686C}" type="pres">
      <dgm:prSet presAssocID="{B9EA40C4-B470-41E7-AF18-3B9FA57F2A60}" presName="sp" presStyleCnt="0"/>
      <dgm:spPr/>
    </dgm:pt>
    <dgm:pt modelId="{BDCAB74F-BF30-4F59-BE3B-CF57221F07B5}" type="pres">
      <dgm:prSet presAssocID="{0685FEEB-D493-48C1-9911-A570FFEE8C9A}" presName="composite" presStyleCnt="0"/>
      <dgm:spPr/>
    </dgm:pt>
    <dgm:pt modelId="{CCD463A7-34E4-477F-9607-139152C732BC}" type="pres">
      <dgm:prSet presAssocID="{0685FEEB-D493-48C1-9911-A570FFEE8C9A}" presName="parentText" presStyleLbl="alignNode1" presStyleIdx="4" presStyleCnt="5" custLinFactNeighborX="-2644" custLinFactNeighborY="-8635">
        <dgm:presLayoutVars>
          <dgm:chMax val="1"/>
          <dgm:bulletEnabled val="1"/>
        </dgm:presLayoutVars>
      </dgm:prSet>
      <dgm:spPr/>
    </dgm:pt>
    <dgm:pt modelId="{F24D8D14-A701-4969-BB5B-7B96161D15B2}" type="pres">
      <dgm:prSet presAssocID="{0685FEEB-D493-48C1-9911-A570FFEE8C9A}" presName="descendantText" presStyleLbl="alignAcc1" presStyleIdx="4" presStyleCnt="5" custScaleX="66391" custLinFactNeighborX="-16968" custLinFactNeighborY="-14392">
        <dgm:presLayoutVars>
          <dgm:bulletEnabled val="1"/>
        </dgm:presLayoutVars>
      </dgm:prSet>
      <dgm:spPr/>
    </dgm:pt>
  </dgm:ptLst>
  <dgm:cxnLst>
    <dgm:cxn modelId="{FA95AF00-B5A4-43B1-8AEB-2745227D0DFA}" srcId="{A906035B-FDA6-47D5-B1FB-C02154684ABD}" destId="{9661EFDB-EF40-4995-A8F0-09D108102C41}" srcOrd="0" destOrd="0" parTransId="{5A776E89-BACB-4271-A186-21A759F00977}" sibTransId="{80A7759F-6C36-4FA5-9A3F-E7269D0B767F}"/>
    <dgm:cxn modelId="{DC9A8701-B7E6-472A-9C3F-AAF74899E403}" type="presOf" srcId="{E096AE49-EA53-4B65-9EBF-9029BACBC62A}" destId="{064EA5DA-34EB-4427-B5B7-02134A0BF872}" srcOrd="0" destOrd="0" presId="urn:microsoft.com/office/officeart/2005/8/layout/chevron2"/>
    <dgm:cxn modelId="{4DB00103-CE90-4ECE-8573-B91877C9D30D}" type="presOf" srcId="{A906035B-FDA6-47D5-B1FB-C02154684ABD}" destId="{45DE7864-D1F8-48A2-8263-A716446CAE51}" srcOrd="0" destOrd="0" presId="urn:microsoft.com/office/officeart/2005/8/layout/chevron2"/>
    <dgm:cxn modelId="{AF285C0C-16F0-46A6-BBCD-670BE7E1AFBF}" type="presOf" srcId="{9661EFDB-EF40-4995-A8F0-09D108102C41}" destId="{98CFC740-DFE4-4347-9ACD-D9B77EA5BBE5}" srcOrd="0" destOrd="0" presId="urn:microsoft.com/office/officeart/2005/8/layout/chevron2"/>
    <dgm:cxn modelId="{B849E80D-B54A-41C0-A77B-FCA102266159}" srcId="{0C5E5E68-40E5-4B0C-B11D-739C7156B389}" destId="{E096AE49-EA53-4B65-9EBF-9029BACBC62A}" srcOrd="2" destOrd="0" parTransId="{577444E5-0CBB-4842-AFB5-CCC93075F2C7}" sibTransId="{F4400879-6C87-46C8-A534-689D81C3B34B}"/>
    <dgm:cxn modelId="{661F4411-04ED-4382-8B5C-832B003990F8}" srcId="{6D7A979D-1A21-4CCA-8E9D-14F0D94D3B48}" destId="{30EDFE96-DDB0-45F6-9379-4845AA73D8F0}" srcOrd="1" destOrd="0" parTransId="{0CCBDD2F-83DA-44DA-9DCA-92057F8B0914}" sibTransId="{D3A88122-6F4A-4D90-93DB-02AC065BC9DD}"/>
    <dgm:cxn modelId="{4E8CCA21-4414-4262-947E-E89D614307AF}" srcId="{DD56BAB9-DFE0-4E12-A65B-B3AF47685A78}" destId="{C2C20336-ACA8-4676-AE40-BB3DCFB69A41}" srcOrd="1" destOrd="0" parTransId="{CEAEA105-5806-48DC-8A5A-9D0B1E338B25}" sibTransId="{C2C5E6DB-05F8-4A70-A7C0-9F9BC34DC9C4}"/>
    <dgm:cxn modelId="{A2A0FD22-0121-46C7-ABEF-A7134F4DC0E5}" srcId="{0C5E5E68-40E5-4B0C-B11D-739C7156B389}" destId="{0685FEEB-D493-48C1-9911-A570FFEE8C9A}" srcOrd="4" destOrd="0" parTransId="{61F73405-0F00-4E33-ABF4-077A44045EDD}" sibTransId="{FB851DD4-2E7C-45E1-BE8C-25D5536DB81B}"/>
    <dgm:cxn modelId="{0E32E82D-7C35-4A8F-8CC8-FCF20EAB0851}" srcId="{E096AE49-EA53-4B65-9EBF-9029BACBC62A}" destId="{6ED75E48-BDB6-4FD2-9D45-E50037D951AE}" srcOrd="0" destOrd="0" parTransId="{FD83D867-A444-4584-BAAA-A572945E1F66}" sibTransId="{21C00522-D5EE-43E5-85D3-C51D998DF5C0}"/>
    <dgm:cxn modelId="{58AB8A30-FAEB-43CB-8A54-54CC2ACB771A}" srcId="{0685FEEB-D493-48C1-9911-A570FFEE8C9A}" destId="{8B8AE1FD-B114-40F2-8D73-564D3EFAF922}" srcOrd="0" destOrd="0" parTransId="{07A0B2C2-4313-4D10-9975-B0338CB11F64}" sibTransId="{9482A7BA-97D0-4C08-B2A2-209AB09B0797}"/>
    <dgm:cxn modelId="{53AFD53F-DA26-4EC3-B170-34E10ECC852C}" type="presOf" srcId="{0685FEEB-D493-48C1-9911-A570FFEE8C9A}" destId="{CCD463A7-34E4-477F-9607-139152C732BC}" srcOrd="0" destOrd="0" presId="urn:microsoft.com/office/officeart/2005/8/layout/chevron2"/>
    <dgm:cxn modelId="{62663E43-C0F6-4FF4-932F-3897414C71E5}" srcId="{A906035B-FDA6-47D5-B1FB-C02154684ABD}" destId="{1A1EC592-B3E8-4242-A38A-9C777F522B26}" srcOrd="1" destOrd="0" parTransId="{21903693-30DA-458E-A4EC-07F798F381CF}" sibTransId="{BD762FED-55E6-404A-8E86-E3462E643CC3}"/>
    <dgm:cxn modelId="{1605D468-A480-49C3-A02B-F063E0645EB4}" type="presOf" srcId="{8B8AE1FD-B114-40F2-8D73-564D3EFAF922}" destId="{F24D8D14-A701-4969-BB5B-7B96161D15B2}" srcOrd="0" destOrd="0" presId="urn:microsoft.com/office/officeart/2005/8/layout/chevron2"/>
    <dgm:cxn modelId="{46B9B14D-21B3-4357-9F55-8E1E64182D97}" type="presOf" srcId="{30EDFE96-DDB0-45F6-9379-4845AA73D8F0}" destId="{846B6935-B7E1-4042-AD49-FD11652228C6}" srcOrd="0" destOrd="1" presId="urn:microsoft.com/office/officeart/2005/8/layout/chevron2"/>
    <dgm:cxn modelId="{62069A51-42B7-412C-91B0-13A50F8F08A4}" type="presOf" srcId="{DD56BAB9-DFE0-4E12-A65B-B3AF47685A78}" destId="{8A91EE34-92BD-4602-B63D-CB54BEAA80E5}" srcOrd="0" destOrd="0" presId="urn:microsoft.com/office/officeart/2005/8/layout/chevron2"/>
    <dgm:cxn modelId="{8A14AE73-C757-434A-AD57-20293A14B265}" type="presOf" srcId="{1A1EC592-B3E8-4242-A38A-9C777F522B26}" destId="{98CFC740-DFE4-4347-9ACD-D9B77EA5BBE5}" srcOrd="0" destOrd="1" presId="urn:microsoft.com/office/officeart/2005/8/layout/chevron2"/>
    <dgm:cxn modelId="{6C52375A-4401-409E-AF8C-0CF75C627A83}" srcId="{0C5E5E68-40E5-4B0C-B11D-739C7156B389}" destId="{DD56BAB9-DFE0-4E12-A65B-B3AF47685A78}" srcOrd="3" destOrd="0" parTransId="{78EE7336-D7D6-4650-BD50-EDF44B5E1ADF}" sibTransId="{B9EA40C4-B470-41E7-AF18-3B9FA57F2A60}"/>
    <dgm:cxn modelId="{8A04575A-FDB9-453A-9CC1-6930550590F2}" srcId="{DD56BAB9-DFE0-4E12-A65B-B3AF47685A78}" destId="{3C757FC1-0E2A-41B3-A867-5D34AC53939D}" srcOrd="0" destOrd="0" parTransId="{59B85ADA-6A2F-44D9-800C-60A703084AD3}" sibTransId="{F721A326-E3D4-45FA-8040-442ED639C89F}"/>
    <dgm:cxn modelId="{6226BD7D-691B-49DC-B0D3-1C289CEB8CE7}" type="presOf" srcId="{DB70112A-5B19-4B35-B05D-8542E92A5457}" destId="{846B6935-B7E1-4042-AD49-FD11652228C6}" srcOrd="0" destOrd="0" presId="urn:microsoft.com/office/officeart/2005/8/layout/chevron2"/>
    <dgm:cxn modelId="{E4F3638D-03B8-43F8-A9FB-9035E8E7A6E3}" srcId="{DD56BAB9-DFE0-4E12-A65B-B3AF47685A78}" destId="{819C7034-39FB-4E31-8F71-39CC279D0E3A}" srcOrd="2" destOrd="0" parTransId="{7CCEE050-7A8A-4051-9713-1393230FA038}" sibTransId="{6A017F01-3737-437B-95DB-3B46A42C05C3}"/>
    <dgm:cxn modelId="{4BC5A495-860F-4F76-BB64-DC2026790D6C}" srcId="{DD56BAB9-DFE0-4E12-A65B-B3AF47685A78}" destId="{112F8C66-7D06-441A-A6A6-11E0DC9D9CC2}" srcOrd="3" destOrd="0" parTransId="{8EBDABA8-8479-4977-85B9-49E3DEF20057}" sibTransId="{FAECC563-AE07-4FA1-A217-CE0EFDF2052A}"/>
    <dgm:cxn modelId="{A3DCA099-D7F5-46AA-A039-BD9D3D80D589}" type="presOf" srcId="{819C7034-39FB-4E31-8F71-39CC279D0E3A}" destId="{EACDD9A7-5FC2-46C7-B8DC-10461FA160DF}" srcOrd="0" destOrd="2" presId="urn:microsoft.com/office/officeart/2005/8/layout/chevron2"/>
    <dgm:cxn modelId="{7F0243B0-DD41-414B-83BF-517584929883}" srcId="{E096AE49-EA53-4B65-9EBF-9029BACBC62A}" destId="{0565030E-925D-4938-B947-B686D322154B}" srcOrd="1" destOrd="0" parTransId="{E4E16CC0-0520-4E6D-BC7C-6083525BDC38}" sibTransId="{CA3C8BBC-1AB9-45AD-8404-732CA2F034C4}"/>
    <dgm:cxn modelId="{77D3A9D0-3439-44E1-829D-4EBFEFE9EE91}" srcId="{6D7A979D-1A21-4CCA-8E9D-14F0D94D3B48}" destId="{DB70112A-5B19-4B35-B05D-8542E92A5457}" srcOrd="0" destOrd="0" parTransId="{F9A0F031-65F6-45DA-98D4-A71B2CC4E9A1}" sibTransId="{4E360AAC-9924-4B21-9FF7-99E7630338E0}"/>
    <dgm:cxn modelId="{D369DBDD-91E0-4EBA-9547-D022E3D46A64}" srcId="{0C5E5E68-40E5-4B0C-B11D-739C7156B389}" destId="{A906035B-FDA6-47D5-B1FB-C02154684ABD}" srcOrd="0" destOrd="0" parTransId="{C9EA938A-61B2-4693-8DFF-1DA016A5AB5D}" sibTransId="{97995A1B-B71E-40DB-BABA-62E84481B8F6}"/>
    <dgm:cxn modelId="{31E90DE7-FC14-4BCC-87D4-B49C60ABEF71}" type="presOf" srcId="{6D7A979D-1A21-4CCA-8E9D-14F0D94D3B48}" destId="{BB9D3191-C36B-41E1-9D74-75A49AA44ED3}" srcOrd="0" destOrd="0" presId="urn:microsoft.com/office/officeart/2005/8/layout/chevron2"/>
    <dgm:cxn modelId="{5230A0ED-5258-460F-91D7-AAD6F922C9A5}" type="presOf" srcId="{C2C20336-ACA8-4676-AE40-BB3DCFB69A41}" destId="{EACDD9A7-5FC2-46C7-B8DC-10461FA160DF}" srcOrd="0" destOrd="1" presId="urn:microsoft.com/office/officeart/2005/8/layout/chevron2"/>
    <dgm:cxn modelId="{D5D783EE-B484-4E12-AA3A-CF6E5AEE0E18}" type="presOf" srcId="{3C757FC1-0E2A-41B3-A867-5D34AC53939D}" destId="{EACDD9A7-5FC2-46C7-B8DC-10461FA160DF}" srcOrd="0" destOrd="0" presId="urn:microsoft.com/office/officeart/2005/8/layout/chevron2"/>
    <dgm:cxn modelId="{7EA68EF1-DE04-42A6-A041-6561FAC37A7F}" type="presOf" srcId="{0C5E5E68-40E5-4B0C-B11D-739C7156B389}" destId="{2CA4D92B-0D64-4FB2-9DC6-4271C5193BB9}" srcOrd="0" destOrd="0" presId="urn:microsoft.com/office/officeart/2005/8/layout/chevron2"/>
    <dgm:cxn modelId="{C3E27DF8-FE71-47D4-B62F-2122496B5F0C}" srcId="{0C5E5E68-40E5-4B0C-B11D-739C7156B389}" destId="{6D7A979D-1A21-4CCA-8E9D-14F0D94D3B48}" srcOrd="1" destOrd="0" parTransId="{678E3FF7-D258-4243-BAF2-F0B12DEF8FF9}" sibTransId="{30C0BF21-AA97-4A11-8740-D0B0246ABF08}"/>
    <dgm:cxn modelId="{244792F9-2548-4916-AFED-66B53F094C7B}" type="presOf" srcId="{0565030E-925D-4938-B947-B686D322154B}" destId="{B718F38A-E9E1-40CC-B978-573B66B45051}" srcOrd="0" destOrd="1" presId="urn:microsoft.com/office/officeart/2005/8/layout/chevron2"/>
    <dgm:cxn modelId="{5BFEA1FA-3C87-4AAA-B1D8-C10CAF57591C}" type="presOf" srcId="{6ED75E48-BDB6-4FD2-9D45-E50037D951AE}" destId="{B718F38A-E9E1-40CC-B978-573B66B45051}" srcOrd="0" destOrd="0" presId="urn:microsoft.com/office/officeart/2005/8/layout/chevron2"/>
    <dgm:cxn modelId="{3A4878FB-FD0D-4C6A-BDEA-07B8599D9FD0}" type="presOf" srcId="{112F8C66-7D06-441A-A6A6-11E0DC9D9CC2}" destId="{EACDD9A7-5FC2-46C7-B8DC-10461FA160DF}" srcOrd="0" destOrd="3" presId="urn:microsoft.com/office/officeart/2005/8/layout/chevron2"/>
    <dgm:cxn modelId="{F2E9207B-8F8F-4073-B7BC-ABD211228313}" type="presParOf" srcId="{2CA4D92B-0D64-4FB2-9DC6-4271C5193BB9}" destId="{93D2B5BB-C7D6-4575-8EF1-D35A904072F4}" srcOrd="0" destOrd="0" presId="urn:microsoft.com/office/officeart/2005/8/layout/chevron2"/>
    <dgm:cxn modelId="{FC50D062-9EFB-4AD0-9423-602E3542F04F}" type="presParOf" srcId="{93D2B5BB-C7D6-4575-8EF1-D35A904072F4}" destId="{45DE7864-D1F8-48A2-8263-A716446CAE51}" srcOrd="0" destOrd="0" presId="urn:microsoft.com/office/officeart/2005/8/layout/chevron2"/>
    <dgm:cxn modelId="{6053E14B-28D7-4B55-967A-B1E85D1DFEA1}" type="presParOf" srcId="{93D2B5BB-C7D6-4575-8EF1-D35A904072F4}" destId="{98CFC740-DFE4-4347-9ACD-D9B77EA5BBE5}" srcOrd="1" destOrd="0" presId="urn:microsoft.com/office/officeart/2005/8/layout/chevron2"/>
    <dgm:cxn modelId="{4F37CAEA-6A0D-4EB1-887B-2D4FAC3C915D}" type="presParOf" srcId="{2CA4D92B-0D64-4FB2-9DC6-4271C5193BB9}" destId="{BFAD8DDC-1764-4A56-A26D-FC61DFF045E5}" srcOrd="1" destOrd="0" presId="urn:microsoft.com/office/officeart/2005/8/layout/chevron2"/>
    <dgm:cxn modelId="{3FF29EFA-6507-4C78-9850-D8560C3C8E4C}" type="presParOf" srcId="{2CA4D92B-0D64-4FB2-9DC6-4271C5193BB9}" destId="{FAD86D35-88CA-4D0D-A9CC-53E1AFC5D0FA}" srcOrd="2" destOrd="0" presId="urn:microsoft.com/office/officeart/2005/8/layout/chevron2"/>
    <dgm:cxn modelId="{E293C595-ADD6-4EB5-A2A9-DD79666AF8B0}" type="presParOf" srcId="{FAD86D35-88CA-4D0D-A9CC-53E1AFC5D0FA}" destId="{BB9D3191-C36B-41E1-9D74-75A49AA44ED3}" srcOrd="0" destOrd="0" presId="urn:microsoft.com/office/officeart/2005/8/layout/chevron2"/>
    <dgm:cxn modelId="{19B83029-A18B-4B33-B7E5-23FD55D1155F}" type="presParOf" srcId="{FAD86D35-88CA-4D0D-A9CC-53E1AFC5D0FA}" destId="{846B6935-B7E1-4042-AD49-FD11652228C6}" srcOrd="1" destOrd="0" presId="urn:microsoft.com/office/officeart/2005/8/layout/chevron2"/>
    <dgm:cxn modelId="{DFAC4D91-D2F2-4AB7-9CEC-2C2BDC598774}" type="presParOf" srcId="{2CA4D92B-0D64-4FB2-9DC6-4271C5193BB9}" destId="{049EB90C-88CF-4E23-B6C4-7580B80888E0}" srcOrd="3" destOrd="0" presId="urn:microsoft.com/office/officeart/2005/8/layout/chevron2"/>
    <dgm:cxn modelId="{240A3607-4F89-427D-AC9E-600F58D0DC40}" type="presParOf" srcId="{2CA4D92B-0D64-4FB2-9DC6-4271C5193BB9}" destId="{DE9ED271-8B81-46B2-B4CE-4C4E36F297FC}" srcOrd="4" destOrd="0" presId="urn:microsoft.com/office/officeart/2005/8/layout/chevron2"/>
    <dgm:cxn modelId="{6309FC85-CF47-4F7E-AD85-7A4AF6771D1D}" type="presParOf" srcId="{DE9ED271-8B81-46B2-B4CE-4C4E36F297FC}" destId="{064EA5DA-34EB-4427-B5B7-02134A0BF872}" srcOrd="0" destOrd="0" presId="urn:microsoft.com/office/officeart/2005/8/layout/chevron2"/>
    <dgm:cxn modelId="{CF9FBFBC-5AD4-437E-B153-2C6962261883}" type="presParOf" srcId="{DE9ED271-8B81-46B2-B4CE-4C4E36F297FC}" destId="{B718F38A-E9E1-40CC-B978-573B66B45051}" srcOrd="1" destOrd="0" presId="urn:microsoft.com/office/officeart/2005/8/layout/chevron2"/>
    <dgm:cxn modelId="{3130FD93-8255-4815-858F-B9362310CCF3}" type="presParOf" srcId="{2CA4D92B-0D64-4FB2-9DC6-4271C5193BB9}" destId="{3FE32D81-9831-443F-9FEB-D9F528992DEC}" srcOrd="5" destOrd="0" presId="urn:microsoft.com/office/officeart/2005/8/layout/chevron2"/>
    <dgm:cxn modelId="{9F3C667F-077D-4F37-9B5F-B7C02C9FBDA4}" type="presParOf" srcId="{2CA4D92B-0D64-4FB2-9DC6-4271C5193BB9}" destId="{1B04FBF6-B177-43B5-A1D6-FC14C1337158}" srcOrd="6" destOrd="0" presId="urn:microsoft.com/office/officeart/2005/8/layout/chevron2"/>
    <dgm:cxn modelId="{2906B11B-75E3-48DA-9E66-9DBD8A5575AC}" type="presParOf" srcId="{1B04FBF6-B177-43B5-A1D6-FC14C1337158}" destId="{8A91EE34-92BD-4602-B63D-CB54BEAA80E5}" srcOrd="0" destOrd="0" presId="urn:microsoft.com/office/officeart/2005/8/layout/chevron2"/>
    <dgm:cxn modelId="{F0D3E19A-1B72-4D81-975E-AD0F8FBD987A}" type="presParOf" srcId="{1B04FBF6-B177-43B5-A1D6-FC14C1337158}" destId="{EACDD9A7-5FC2-46C7-B8DC-10461FA160DF}" srcOrd="1" destOrd="0" presId="urn:microsoft.com/office/officeart/2005/8/layout/chevron2"/>
    <dgm:cxn modelId="{8793C034-FB1F-486B-8A86-010973DBC362}" type="presParOf" srcId="{2CA4D92B-0D64-4FB2-9DC6-4271C5193BB9}" destId="{FDE25C4A-BE12-401B-93E7-BFBD5BC9686C}" srcOrd="7" destOrd="0" presId="urn:microsoft.com/office/officeart/2005/8/layout/chevron2"/>
    <dgm:cxn modelId="{B75B8768-5AEE-4CBD-99B0-4AE18BC78F12}" type="presParOf" srcId="{2CA4D92B-0D64-4FB2-9DC6-4271C5193BB9}" destId="{BDCAB74F-BF30-4F59-BE3B-CF57221F07B5}" srcOrd="8" destOrd="0" presId="urn:microsoft.com/office/officeart/2005/8/layout/chevron2"/>
    <dgm:cxn modelId="{355B71B8-24D6-431F-90F0-F43F3F3834E4}" type="presParOf" srcId="{BDCAB74F-BF30-4F59-BE3B-CF57221F07B5}" destId="{CCD463A7-34E4-477F-9607-139152C732BC}" srcOrd="0" destOrd="0" presId="urn:microsoft.com/office/officeart/2005/8/layout/chevron2"/>
    <dgm:cxn modelId="{57751143-BC8C-4433-85D8-A8ED1585C0CF}" type="presParOf" srcId="{BDCAB74F-BF30-4F59-BE3B-CF57221F07B5}" destId="{F24D8D14-A701-4969-BB5B-7B96161D15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E7864-D1F8-48A2-8263-A716446CAE51}">
      <dsp:nvSpPr>
        <dsp:cNvPr id="0" name=""/>
        <dsp:cNvSpPr/>
      </dsp:nvSpPr>
      <dsp:spPr>
        <a:xfrm rot="5400000">
          <a:off x="1456854" y="25308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Exploration</a:t>
          </a:r>
          <a:endParaRPr lang="en-IN" sz="1100" kern="1200" dirty="0"/>
        </a:p>
      </dsp:txBody>
      <dsp:txXfrm rot="-5400000">
        <a:off x="1636762" y="492965"/>
        <a:ext cx="839570" cy="359816"/>
      </dsp:txXfrm>
    </dsp:sp>
    <dsp:sp modelId="{98CFC740-DFE4-4347-9ACD-D9B77EA5BBE5}">
      <dsp:nvSpPr>
        <dsp:cNvPr id="0" name=""/>
        <dsp:cNvSpPr/>
      </dsp:nvSpPr>
      <dsp:spPr>
        <a:xfrm rot="5400000">
          <a:off x="3743314" y="-1269386"/>
          <a:ext cx="914588" cy="34906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Visual Inspection of rows and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Data summarization for finding anomalies</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5301" y="63274"/>
        <a:ext cx="3445969" cy="825294"/>
      </dsp:txXfrm>
    </dsp:sp>
    <dsp:sp modelId="{BB9D3191-C36B-41E1-9D74-75A49AA44ED3}">
      <dsp:nvSpPr>
        <dsp:cNvPr id="0" name=""/>
        <dsp:cNvSpPr/>
      </dsp:nvSpPr>
      <dsp:spPr>
        <a:xfrm rot="5400000">
          <a:off x="1456854" y="134324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Data Processing</a:t>
          </a:r>
          <a:endParaRPr lang="en-IN" sz="1050" kern="1200" dirty="0"/>
        </a:p>
      </dsp:txBody>
      <dsp:txXfrm rot="-5400000">
        <a:off x="1636762" y="1583125"/>
        <a:ext cx="839570" cy="359816"/>
      </dsp:txXfrm>
    </dsp:sp>
    <dsp:sp modelId="{846B6935-B7E1-4042-AD49-FD11652228C6}">
      <dsp:nvSpPr>
        <dsp:cNvPr id="0" name=""/>
        <dsp:cNvSpPr/>
      </dsp:nvSpPr>
      <dsp:spPr>
        <a:xfrm rot="5400000">
          <a:off x="4600089" y="-991143"/>
          <a:ext cx="779601" cy="5017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Dropping columns with more than 48% NA values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NA value imputation with median for numeric and mode for object type</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055" y="1165948"/>
        <a:ext cx="4979614" cy="703487"/>
      </dsp:txXfrm>
    </dsp:sp>
    <dsp:sp modelId="{064EA5DA-34EB-4427-B5B7-02134A0BF872}">
      <dsp:nvSpPr>
        <dsp:cNvPr id="0" name=""/>
        <dsp:cNvSpPr/>
      </dsp:nvSpPr>
      <dsp:spPr>
        <a:xfrm rot="5400000">
          <a:off x="1435084" y="2336708"/>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Feature Engineering</a:t>
          </a:r>
          <a:endParaRPr lang="en-IN" sz="1050" kern="1200" dirty="0"/>
        </a:p>
      </dsp:txBody>
      <dsp:txXfrm rot="-5400000">
        <a:off x="1614992" y="2576585"/>
        <a:ext cx="839570" cy="359816"/>
      </dsp:txXfrm>
    </dsp:sp>
    <dsp:sp modelId="{B718F38A-E9E1-40CC-B978-573B66B45051}">
      <dsp:nvSpPr>
        <dsp:cNvPr id="0" name=""/>
        <dsp:cNvSpPr/>
      </dsp:nvSpPr>
      <dsp:spPr>
        <a:xfrm rot="5400000">
          <a:off x="3157377" y="1455943"/>
          <a:ext cx="1012943" cy="24105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Encoding of the categorical columns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Tokenization of the Narrative column</a:t>
          </a:r>
          <a:r>
            <a:rPr lang="en-US" sz="1600" kern="1200" dirty="0">
              <a:solidFill>
                <a:schemeClr val="bg2">
                  <a:lumMod val="50000"/>
                </a:schemeClr>
              </a:solidFill>
              <a:latin typeface="Arial" panose="020B0604020202020204" pitchFamily="34" charset="0"/>
              <a:cs typeface="Arial" panose="020B0604020202020204" pitchFamily="34" charset="0"/>
            </a:rPr>
            <a:t>.</a:t>
          </a:r>
          <a:endParaRPr lang="en-IN" sz="16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58557" y="2204211"/>
        <a:ext cx="2361135" cy="914047"/>
      </dsp:txXfrm>
    </dsp:sp>
    <dsp:sp modelId="{8A91EE34-92BD-4602-B63D-CB54BEAA80E5}">
      <dsp:nvSpPr>
        <dsp:cNvPr id="0" name=""/>
        <dsp:cNvSpPr/>
      </dsp:nvSpPr>
      <dsp:spPr>
        <a:xfrm rot="5400000">
          <a:off x="1457282" y="3533150"/>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Fitting</a:t>
          </a:r>
          <a:endParaRPr lang="en-IN" sz="1050" kern="1200" dirty="0"/>
        </a:p>
      </dsp:txBody>
      <dsp:txXfrm rot="-5400000">
        <a:off x="1637190" y="3773027"/>
        <a:ext cx="839570" cy="359816"/>
      </dsp:txXfrm>
    </dsp:sp>
    <dsp:sp modelId="{EACDD9A7-5FC2-46C7-B8DC-10461FA160DF}">
      <dsp:nvSpPr>
        <dsp:cNvPr id="0" name=""/>
        <dsp:cNvSpPr/>
      </dsp:nvSpPr>
      <dsp:spPr>
        <a:xfrm rot="5400000">
          <a:off x="4152530" y="1667566"/>
          <a:ext cx="1032799" cy="43753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Splitting the data into test, train in ratio of 80:20</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Finding the most important features</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Fitting the most appropriate model for classification.</a:t>
          </a:r>
          <a:endParaRPr lang="en-IN" sz="1400" kern="1200" dirty="0">
            <a:solidFill>
              <a:schemeClr val="bg2">
                <a:lumMod val="50000"/>
              </a:schemeClr>
            </a:solidFill>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Random Forest Model</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81243" y="3389271"/>
        <a:ext cx="4324957" cy="931965"/>
      </dsp:txXfrm>
    </dsp:sp>
    <dsp:sp modelId="{CCD463A7-34E4-477F-9607-139152C732BC}">
      <dsp:nvSpPr>
        <dsp:cNvPr id="0" name=""/>
        <dsp:cNvSpPr/>
      </dsp:nvSpPr>
      <dsp:spPr>
        <a:xfrm rot="5400000">
          <a:off x="1434656" y="4753431"/>
          <a:ext cx="1199386" cy="8395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Accuracy</a:t>
          </a:r>
          <a:endParaRPr lang="en-IN" sz="1050" kern="1200" dirty="0"/>
        </a:p>
      </dsp:txBody>
      <dsp:txXfrm rot="-5400000">
        <a:off x="1614564" y="4993308"/>
        <a:ext cx="839570" cy="359816"/>
      </dsp:txXfrm>
    </dsp:sp>
    <dsp:sp modelId="{F24D8D14-A701-4969-BB5B-7B96161D15B2}">
      <dsp:nvSpPr>
        <dsp:cNvPr id="0" name=""/>
        <dsp:cNvSpPr/>
      </dsp:nvSpPr>
      <dsp:spPr>
        <a:xfrm rot="5400000">
          <a:off x="4323140" y="2707011"/>
          <a:ext cx="779601" cy="44953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bg2">
                  <a:lumMod val="50000"/>
                </a:schemeClr>
              </a:solidFill>
              <a:latin typeface="Arial" panose="020B0604020202020204" pitchFamily="34" charset="0"/>
              <a:cs typeface="Arial" panose="020B0604020202020204" pitchFamily="34" charset="0"/>
            </a:rPr>
            <a:t>Confusion Matrix and ROC curve for measuring the model performance on the unknown data</a:t>
          </a:r>
          <a:endParaRPr lang="en-IN" sz="1400" kern="1200" dirty="0">
            <a:solidFill>
              <a:schemeClr val="bg2">
                <a:lumMod val="50000"/>
              </a:schemeClr>
            </a:solidFill>
            <a:latin typeface="Arial" panose="020B0604020202020204" pitchFamily="34" charset="0"/>
            <a:cs typeface="Arial" panose="020B0604020202020204" pitchFamily="34" charset="0"/>
          </a:endParaRPr>
        </a:p>
      </dsp:txBody>
      <dsp:txXfrm rot="-5400000">
        <a:off x="2465262" y="4602947"/>
        <a:ext cx="4457301" cy="7034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6</a:t>
            </a:fld>
            <a:endParaRPr lang="en-US"/>
          </a:p>
        </p:txBody>
      </p:sp>
    </p:spTree>
    <p:extLst>
      <p:ext uri="{BB962C8B-B14F-4D97-AF65-F5344CB8AC3E}">
        <p14:creationId xmlns:p14="http://schemas.microsoft.com/office/powerpoint/2010/main" val="31878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4243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7/30/2023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hyperlink" Target="https://github.com/SrijanWMXJ/Trilytic/blob/main/EDA.ipynb"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hyperlink" Target="https://github.com/SrijanWMXJ/Trilytic/blob/main/final_model.ipynb"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2" name="TextBox 1">
            <a:extLst>
              <a:ext uri="{FF2B5EF4-FFF2-40B4-BE49-F238E27FC236}">
                <a16:creationId xmlns:a16="http://schemas.microsoft.com/office/drawing/2014/main" id="{6C15067E-60FB-80F6-A5A1-99E1B886FCA1}"/>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9280FCBD-1099-30AA-58EA-59EAC6B6C298}"/>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FCDB7E-B237-85AC-5EB6-35535E567FCF}"/>
              </a:ext>
            </a:extLst>
          </p:cNvPr>
          <p:cNvSpPr txBox="1"/>
          <p:nvPr/>
        </p:nvSpPr>
        <p:spPr>
          <a:xfrm>
            <a:off x="1897811" y="4433978"/>
            <a:ext cx="4485737" cy="769441"/>
          </a:xfrm>
          <a:prstGeom prst="rect">
            <a:avLst/>
          </a:prstGeom>
          <a:noFill/>
        </p:spPr>
        <p:txBody>
          <a:bodyPr wrap="square" rtlCol="0">
            <a:spAutoFit/>
          </a:bodyPr>
          <a:lstStyle/>
          <a:p>
            <a:r>
              <a:rPr lang="en-US" sz="4400" dirty="0">
                <a:solidFill>
                  <a:schemeClr val="bg2">
                    <a:lumMod val="75000"/>
                  </a:schemeClr>
                </a:solidFill>
                <a:latin typeface="Arial" panose="020B0604020202020204" pitchFamily="34" charset="0"/>
                <a:cs typeface="Arial" panose="020B0604020202020204" pitchFamily="34" charset="0"/>
              </a:rPr>
              <a:t>THANK YOU</a:t>
            </a:r>
            <a:r>
              <a:rPr lang="en-IN" sz="4400" dirty="0">
                <a:solidFill>
                  <a:schemeClr val="bg2">
                    <a:lumMod val="75000"/>
                  </a:schemeClr>
                </a:solidFill>
                <a:latin typeface="Arial" panose="020B0604020202020204" pitchFamily="34" charset="0"/>
                <a:cs typeface="Arial" panose="020B0604020202020204" pitchFamily="34" charset="0"/>
              </a:rPr>
              <a:t>…!</a:t>
            </a:r>
            <a:endParaRPr lang="en-US" sz="44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730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dirty="0"/>
              <a:t>Executive Summary</a:t>
            </a:r>
          </a:p>
          <a:p>
            <a:pPr>
              <a:spcBef>
                <a:spcPts val="600"/>
              </a:spcBef>
              <a:spcAft>
                <a:spcPts val="0"/>
              </a:spcAft>
            </a:pPr>
            <a:r>
              <a:rPr lang="en-US" sz="1400" b="0" dirty="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dirty="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dirty="0"/>
              <a:t>Is it easy to ready (for different kinds of audiences) and has relevant metrics?</a:t>
            </a:r>
          </a:p>
          <a:p>
            <a:pPr>
              <a:spcBef>
                <a:spcPts val="600"/>
              </a:spcBef>
              <a:spcAft>
                <a:spcPts val="0"/>
              </a:spcAft>
            </a:pPr>
            <a:r>
              <a:rPr lang="en-US" sz="1400" dirty="0"/>
              <a:t>Model Methodology</a:t>
            </a:r>
          </a:p>
          <a:p>
            <a:pPr marL="457200" indent="-287338">
              <a:spcBef>
                <a:spcPts val="600"/>
              </a:spcBef>
              <a:spcAft>
                <a:spcPts val="0"/>
              </a:spcAft>
              <a:buFont typeface="Arial" panose="020B0604020202020204" pitchFamily="34" charset="0"/>
              <a:buChar char="•"/>
            </a:pPr>
            <a:r>
              <a:rPr lang="en-US" sz="1400" b="0" dirty="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dirty="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dirty="0"/>
              <a:t>Do you need a separate slide for additional technical details?</a:t>
            </a:r>
          </a:p>
          <a:p>
            <a:pPr>
              <a:spcBef>
                <a:spcPts val="600"/>
              </a:spcBef>
              <a:spcAft>
                <a:spcPts val="0"/>
              </a:spcAft>
            </a:pPr>
            <a:r>
              <a:rPr lang="en-US" sz="1400" dirty="0"/>
              <a:t>Model Validation</a:t>
            </a:r>
          </a:p>
          <a:p>
            <a:pPr marL="457200" indent="-287338">
              <a:spcBef>
                <a:spcPts val="600"/>
              </a:spcBef>
              <a:spcAft>
                <a:spcPts val="0"/>
              </a:spcAft>
              <a:buFont typeface="Arial" panose="020B0604020202020204" pitchFamily="34" charset="0"/>
              <a:buChar char="•"/>
            </a:pPr>
            <a:r>
              <a:rPr lang="en-US" sz="1400" b="0" dirty="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dirty="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dirty="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dirty="0"/>
              <a:t>Did you use the right visuals? (Too many numbers can get overwhelming if not presented using the right visuals)</a:t>
            </a:r>
          </a:p>
          <a:p>
            <a:pPr>
              <a:spcBef>
                <a:spcPts val="600"/>
              </a:spcBef>
              <a:spcAft>
                <a:spcPts val="0"/>
              </a:spcAft>
            </a:pPr>
            <a:r>
              <a:rPr lang="en-US" sz="1400" dirty="0"/>
              <a:t>General</a:t>
            </a:r>
          </a:p>
          <a:p>
            <a:pPr>
              <a:spcBef>
                <a:spcPts val="600"/>
              </a:spcBef>
              <a:spcAft>
                <a:spcPts val="0"/>
              </a:spcAft>
            </a:pPr>
            <a:r>
              <a:rPr lang="en-US" sz="1400" b="0" i="1" dirty="0"/>
              <a:t>Some questions to ask yourself while creating any slide:</a:t>
            </a:r>
          </a:p>
          <a:p>
            <a:pPr marL="457200" indent="-287338">
              <a:spcBef>
                <a:spcPts val="600"/>
              </a:spcBef>
              <a:spcAft>
                <a:spcPts val="0"/>
              </a:spcAft>
              <a:buFont typeface="Arial" panose="020B0604020202020204" pitchFamily="34" charset="0"/>
              <a:buChar char="•"/>
            </a:pPr>
            <a:r>
              <a:rPr lang="en-US" sz="1400" b="0" dirty="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dirty="0"/>
              <a:t>Can I convey the same information with less text?</a:t>
            </a:r>
          </a:p>
          <a:p>
            <a:pPr marL="457200" indent="-287338">
              <a:spcBef>
                <a:spcPts val="600"/>
              </a:spcBef>
              <a:spcAft>
                <a:spcPts val="0"/>
              </a:spcAft>
              <a:buFont typeface="Arial" panose="020B0604020202020204" pitchFamily="34" charset="0"/>
              <a:buChar char="•"/>
            </a:pPr>
            <a:r>
              <a:rPr lang="en-US" sz="1400" b="0" dirty="0"/>
              <a:t>How much information is too much information? </a:t>
            </a:r>
          </a:p>
          <a:p>
            <a:pPr marL="457200" indent="-287338">
              <a:spcBef>
                <a:spcPts val="600"/>
              </a:spcBef>
              <a:spcAft>
                <a:spcPts val="0"/>
              </a:spcAft>
              <a:buFont typeface="Arial" panose="020B0604020202020204" pitchFamily="34" charset="0"/>
              <a:buChar char="•"/>
            </a:pPr>
            <a:r>
              <a:rPr lang="en-US" sz="1400" b="0" dirty="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a:t>
            </a:r>
            <a:r>
              <a:rPr lang="en-US" sz="1600" b="1">
                <a:solidFill>
                  <a:schemeClr val="tx1">
                    <a:lumMod val="75000"/>
                    <a:lumOff val="25000"/>
                  </a:schemeClr>
                </a:solidFill>
                <a:latin typeface="Arial"/>
                <a:cs typeface="Arial"/>
              </a:rPr>
              <a:t>for Aurum’s </a:t>
            </a:r>
            <a:r>
              <a:rPr lang="en-US" sz="1600" b="1" dirty="0">
                <a:solidFill>
                  <a:schemeClr val="tx1">
                    <a:lumMod val="75000"/>
                    <a:lumOff val="25000"/>
                  </a:schemeClr>
                </a:solidFill>
                <a:latin typeface="Arial"/>
                <a:cs typeface="Arial"/>
              </a:rPr>
              <a:t>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2ACF65-447F-A204-AFF3-F204C576DF16}"/>
              </a:ext>
            </a:extLst>
          </p:cNvPr>
          <p:cNvSpPr>
            <a:spLocks noGrp="1"/>
          </p:cNvSpPr>
          <p:nvPr>
            <p:ph type="title"/>
          </p:nvPr>
        </p:nvSpPr>
        <p:spPr>
          <a:xfrm>
            <a:off x="434437" y="179108"/>
            <a:ext cx="3932237" cy="567965"/>
          </a:xfrm>
        </p:spPr>
        <p:txBody>
          <a:bodyPr/>
          <a:lstStyle/>
          <a:p>
            <a:r>
              <a:rPr lang="en-US" b="1" dirty="0"/>
              <a:t>Introduction</a:t>
            </a:r>
            <a:endParaRPr lang="en-IN" dirty="0"/>
          </a:p>
        </p:txBody>
      </p:sp>
      <p:sp>
        <p:nvSpPr>
          <p:cNvPr id="5" name="Title 1">
            <a:extLst>
              <a:ext uri="{FF2B5EF4-FFF2-40B4-BE49-F238E27FC236}">
                <a16:creationId xmlns:a16="http://schemas.microsoft.com/office/drawing/2014/main" id="{9F0000EC-231B-AC7F-F7BC-184272B4647F}"/>
              </a:ext>
            </a:extLst>
          </p:cNvPr>
          <p:cNvSpPr txBox="1">
            <a:spLocks/>
          </p:cNvSpPr>
          <p:nvPr/>
        </p:nvSpPr>
        <p:spPr>
          <a:xfrm>
            <a:off x="434437" y="179108"/>
            <a:ext cx="3932237" cy="567965"/>
          </a:xfrm>
          <a:prstGeom prst="rect">
            <a:avLst/>
          </a:prstGeom>
        </p:spPr>
        <p:txBody>
          <a:bodyPr vert="horz" lIns="91440" tIns="45720" rIns="91440" bIns="45720" rtlCol="0" anchor="ctr">
            <a:noAutofit/>
          </a:bodyPr>
          <a:lstStyle>
            <a:lvl1pPr algn="l" defTabSz="914217" rtl="0" eaLnBrk="1" latinLnBrk="0" hangingPunct="1">
              <a:lnSpc>
                <a:spcPct val="100000"/>
              </a:lnSpc>
              <a:spcBef>
                <a:spcPct val="0"/>
              </a:spcBef>
              <a:buNone/>
              <a:defRPr sz="3299" kern="1200">
                <a:solidFill>
                  <a:schemeClr val="tx2"/>
                </a:solidFill>
                <a:latin typeface="Arial" panose="020B0604020202020204" pitchFamily="34" charset="0"/>
                <a:ea typeface="+mj-ea"/>
                <a:cs typeface="Arial" panose="020B0604020202020204" pitchFamily="34" charset="0"/>
              </a:defRPr>
            </a:lvl1pPr>
          </a:lstStyle>
          <a:p>
            <a:r>
              <a:rPr lang="en-US" b="1"/>
              <a:t>Introduction</a:t>
            </a:r>
            <a:endParaRPr lang="en-IN" dirty="0"/>
          </a:p>
        </p:txBody>
      </p:sp>
      <p:sp>
        <p:nvSpPr>
          <p:cNvPr id="6" name="Text Placeholder 3">
            <a:extLst>
              <a:ext uri="{FF2B5EF4-FFF2-40B4-BE49-F238E27FC236}">
                <a16:creationId xmlns:a16="http://schemas.microsoft.com/office/drawing/2014/main" id="{8E3ADD94-E269-F039-7D53-13A7075FE3F4}"/>
              </a:ext>
            </a:extLst>
          </p:cNvPr>
          <p:cNvSpPr txBox="1">
            <a:spLocks/>
          </p:cNvSpPr>
          <p:nvPr/>
        </p:nvSpPr>
        <p:spPr>
          <a:xfrm>
            <a:off x="196117" y="747074"/>
            <a:ext cx="5932309" cy="1355104"/>
          </a:xfrm>
          <a:prstGeom prst="rect">
            <a:avLst/>
          </a:prstGeom>
        </p:spPr>
        <p:txBody>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Mining is a dangerous industry. Accurately classifying incidents is crucial.</a:t>
            </a:r>
          </a:p>
          <a:p>
            <a:pPr marL="285750" indent="-285750">
              <a:buFont typeface="Wingdings" panose="05000000000000000000" pitchFamily="2" charset="2"/>
              <a:buChar char="§"/>
            </a:pPr>
            <a:r>
              <a:rPr lang="en-US" sz="1800" dirty="0">
                <a:solidFill>
                  <a:schemeClr val="bg2">
                    <a:lumMod val="50000"/>
                  </a:schemeClr>
                </a:solidFill>
                <a:ea typeface="Calibri Light" panose="020F0302020204030204" pitchFamily="34" charset="0"/>
              </a:rPr>
              <a:t>Manually analyzing incident descriptions is time-consuming and prone to subjective interpretations.</a:t>
            </a:r>
          </a:p>
          <a:p>
            <a:endParaRPr lang="en-US" sz="1800" dirty="0">
              <a:solidFill>
                <a:schemeClr val="bg2">
                  <a:lumMod val="50000"/>
                </a:schemeClr>
              </a:solidFill>
              <a:latin typeface="Google Sans"/>
            </a:endParaRPr>
          </a:p>
          <a:p>
            <a:endParaRPr lang="en-IN" dirty="0"/>
          </a:p>
        </p:txBody>
      </p:sp>
      <p:pic>
        <p:nvPicPr>
          <p:cNvPr id="7" name="Picture 6">
            <a:extLst>
              <a:ext uri="{FF2B5EF4-FFF2-40B4-BE49-F238E27FC236}">
                <a16:creationId xmlns:a16="http://schemas.microsoft.com/office/drawing/2014/main" id="{78602D1B-B127-C935-9DAC-B015EAE7A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16" y="2102178"/>
            <a:ext cx="6185829" cy="4212211"/>
          </a:xfrm>
          <a:prstGeom prst="rect">
            <a:avLst/>
          </a:prstGeom>
          <a:effectLst>
            <a:outerShdw blurRad="76200" dir="13500000" sy="23000" kx="1200000" algn="br" rotWithShape="0">
              <a:prstClr val="black">
                <a:alpha val="20000"/>
              </a:prstClr>
            </a:outerShdw>
            <a:softEdge rad="31750"/>
          </a:effectLst>
          <a:scene3d>
            <a:camera prst="orthographicFront"/>
            <a:lightRig rig="threePt" dir="t"/>
          </a:scene3d>
          <a:sp3d>
            <a:bevelT w="165100" prst="coolSlant"/>
          </a:sp3d>
        </p:spPr>
      </p:pic>
      <p:sp>
        <p:nvSpPr>
          <p:cNvPr id="9" name="TextBox 8">
            <a:extLst>
              <a:ext uri="{FF2B5EF4-FFF2-40B4-BE49-F238E27FC236}">
                <a16:creationId xmlns:a16="http://schemas.microsoft.com/office/drawing/2014/main" id="{3E769206-D810-2D6D-F98B-98E9F63F5F6F}"/>
              </a:ext>
            </a:extLst>
          </p:cNvPr>
          <p:cNvSpPr txBox="1"/>
          <p:nvPr/>
        </p:nvSpPr>
        <p:spPr>
          <a:xfrm>
            <a:off x="6542201" y="3902697"/>
            <a:ext cx="5288437" cy="2400657"/>
          </a:xfrm>
          <a:prstGeom prst="rect">
            <a:avLst/>
          </a:prstGeom>
          <a:noFill/>
        </p:spPr>
        <p:txBody>
          <a:bodyPr wrap="square" rtlCol="0">
            <a:spAutoFit/>
          </a:bodyPr>
          <a:lstStyle/>
          <a:p>
            <a:pPr marL="285750" indent="-285750" algn="l">
              <a:buFont typeface="Wingdings" panose="05000000000000000000" pitchFamily="2" charset="2"/>
              <a:buChar char="§"/>
            </a:pPr>
            <a:r>
              <a:rPr lang="en-US" sz="1800" i="0" dirty="0">
                <a:solidFill>
                  <a:schemeClr val="bg2">
                    <a:lumMod val="50000"/>
                  </a:schemeClr>
                </a:solidFill>
                <a:effectLst/>
                <a:latin typeface="Arial" panose="020B0604020202020204" pitchFamily="34" charset="0"/>
                <a:cs typeface="Arial" panose="020B0604020202020204" pitchFamily="34" charset="0"/>
              </a:rPr>
              <a:t>By leveraging data and machine learning techniques, we can: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Streamline incident classification.</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Provide actionable insights to the leadership to make informed decisions.</a:t>
            </a:r>
          </a:p>
          <a:p>
            <a:pPr marL="742950" lvl="1" indent="-285750" algn="l">
              <a:buFont typeface="Wingdings" panose="05000000000000000000" pitchFamily="2" charset="2"/>
              <a:buChar char="§"/>
            </a:pPr>
            <a:r>
              <a:rPr lang="en-US" sz="1600" i="0" dirty="0">
                <a:solidFill>
                  <a:schemeClr val="bg2">
                    <a:lumMod val="50000"/>
                  </a:schemeClr>
                </a:solidFill>
                <a:effectLst/>
                <a:latin typeface="Arial" panose="020B0604020202020204" pitchFamily="34" charset="0"/>
                <a:cs typeface="Arial" panose="020B0604020202020204" pitchFamily="34" charset="0"/>
              </a:rPr>
              <a:t>Establish a standardized framework for evaluating health and safety across different functions within the organization.</a:t>
            </a:r>
          </a:p>
          <a:p>
            <a:endParaRPr lang="en-IN" dirty="0"/>
          </a:p>
        </p:txBody>
      </p:sp>
      <p:pic>
        <p:nvPicPr>
          <p:cNvPr id="4" name="Content Placeholder 5">
            <a:extLst>
              <a:ext uri="{FF2B5EF4-FFF2-40B4-BE49-F238E27FC236}">
                <a16:creationId xmlns:a16="http://schemas.microsoft.com/office/drawing/2014/main" id="{C1E107AB-6BEF-10FD-A794-E787502CB9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4000"/>
                    </a14:imgEffect>
                  </a14:imgLayer>
                </a14:imgProps>
              </a:ext>
              <a:ext uri="{28A0092B-C50C-407E-A947-70E740481C1C}">
                <a14:useLocalDpi xmlns:a14="http://schemas.microsoft.com/office/drawing/2010/main" val="0"/>
              </a:ext>
            </a:extLst>
          </a:blip>
          <a:stretch>
            <a:fillRect/>
          </a:stretch>
        </p:blipFill>
        <p:spPr>
          <a:xfrm>
            <a:off x="6395448" y="282804"/>
            <a:ext cx="5674376" cy="3318236"/>
          </a:xfrm>
          <a:prstGeom prst="rect">
            <a:avLst/>
          </a:prstGeom>
          <a:ln>
            <a:solidFill>
              <a:schemeClr val="tx1"/>
            </a:solidFill>
          </a:ln>
          <a:effectLst>
            <a:glow rad="127000">
              <a:schemeClr val="accent1">
                <a:alpha val="73000"/>
              </a:schemeClr>
            </a:glow>
          </a:effectLst>
        </p:spPr>
      </p:pic>
      <p:pic>
        <p:nvPicPr>
          <p:cNvPr id="2" name="Picture 1">
            <a:extLst>
              <a:ext uri="{FF2B5EF4-FFF2-40B4-BE49-F238E27FC236}">
                <a16:creationId xmlns:a16="http://schemas.microsoft.com/office/drawing/2014/main" id="{4B073EE1-01C3-7AA1-67F3-6F10E0EA022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4000"/>
                    </a14:imgEffect>
                    <a14:imgEffect>
                      <a14:saturation sat="222000"/>
                    </a14:imgEffect>
                    <a14:imgEffect>
                      <a14:brightnessContrast bright="4000" contrast="-42000"/>
                    </a14:imgEffect>
                  </a14:imgLayer>
                </a14:imgProps>
              </a:ext>
              <a:ext uri="{28A0092B-C50C-407E-A947-70E740481C1C}">
                <a14:useLocalDpi xmlns:a14="http://schemas.microsoft.com/office/drawing/2010/main" val="0"/>
              </a:ext>
            </a:extLst>
          </a:blip>
          <a:srcRect l="9755" t="-1" r="3056" b="64141"/>
          <a:stretch/>
        </p:blipFill>
        <p:spPr>
          <a:xfrm>
            <a:off x="122176" y="2102177"/>
            <a:ext cx="6060140" cy="1873773"/>
          </a:xfrm>
          <a:prstGeom prst="rect">
            <a:avLst/>
          </a:prstGeom>
          <a:ln>
            <a:solidFill>
              <a:schemeClr val="tx1"/>
            </a:solidFill>
          </a:ln>
          <a:effectLst>
            <a:outerShdw blurRad="50800" dist="38100" algn="l" rotWithShape="0">
              <a:prstClr val="black">
                <a:alpha val="40000"/>
              </a:prstClr>
            </a:outerShdw>
            <a:softEdge rad="31750"/>
          </a:effectLst>
        </p:spPr>
      </p:pic>
    </p:spTree>
    <p:extLst>
      <p:ext uri="{BB962C8B-B14F-4D97-AF65-F5344CB8AC3E}">
        <p14:creationId xmlns:p14="http://schemas.microsoft.com/office/powerpoint/2010/main" val="9995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52D-4BAC-9BFB-FF57-9267E59431A0}"/>
              </a:ext>
            </a:extLst>
          </p:cNvPr>
          <p:cNvSpPr>
            <a:spLocks noGrp="1"/>
          </p:cNvSpPr>
          <p:nvPr>
            <p:ph type="title"/>
          </p:nvPr>
        </p:nvSpPr>
        <p:spPr>
          <a:xfrm>
            <a:off x="206605" y="640437"/>
            <a:ext cx="6220899" cy="547705"/>
          </a:xfrm>
        </p:spPr>
        <p:txBody>
          <a:bodyPr/>
          <a:lstStyle/>
          <a:p>
            <a:r>
              <a:rPr lang="en-US" sz="2800" b="0" i="0" dirty="0">
                <a:solidFill>
                  <a:schemeClr val="tx1"/>
                </a:solidFill>
                <a:effectLst/>
                <a:latin typeface="gg sans"/>
              </a:rPr>
              <a:t>Unraveling Critical Discoveries from EDA</a:t>
            </a:r>
            <a:endParaRPr lang="en-IN" sz="2800" dirty="0">
              <a:solidFill>
                <a:schemeClr val="tx1"/>
              </a:solidFill>
            </a:endParaRPr>
          </a:p>
        </p:txBody>
      </p:sp>
      <p:pic>
        <p:nvPicPr>
          <p:cNvPr id="8" name="Content Placeholder 7">
            <a:extLst>
              <a:ext uri="{FF2B5EF4-FFF2-40B4-BE49-F238E27FC236}">
                <a16:creationId xmlns:a16="http://schemas.microsoft.com/office/drawing/2014/main" id="{77225307-B4BF-6FCC-C748-E9107535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91" y="1188142"/>
            <a:ext cx="6221413" cy="3139674"/>
          </a:xfrm>
        </p:spPr>
      </p:pic>
      <p:sp>
        <p:nvSpPr>
          <p:cNvPr id="4" name="Text Placeholder 3">
            <a:extLst>
              <a:ext uri="{FF2B5EF4-FFF2-40B4-BE49-F238E27FC236}">
                <a16:creationId xmlns:a16="http://schemas.microsoft.com/office/drawing/2014/main" id="{A0777F61-1996-D79A-112E-91B7F5798C3B}"/>
              </a:ext>
            </a:extLst>
          </p:cNvPr>
          <p:cNvSpPr>
            <a:spLocks noGrp="1"/>
          </p:cNvSpPr>
          <p:nvPr>
            <p:ph type="body" sz="quarter" idx="10"/>
          </p:nvPr>
        </p:nvSpPr>
        <p:spPr>
          <a:xfrm>
            <a:off x="206605" y="286166"/>
            <a:ext cx="6221287" cy="354271"/>
          </a:xfrm>
        </p:spPr>
        <p:txBody>
          <a:bodyPr/>
          <a:lstStyle/>
          <a:p>
            <a:r>
              <a:rPr lang="en-IN" sz="1800" b="0" i="0" dirty="0">
                <a:solidFill>
                  <a:schemeClr val="bg2">
                    <a:lumMod val="50000"/>
                  </a:schemeClr>
                </a:solidFill>
                <a:effectLst/>
                <a:latin typeface="gg sans"/>
              </a:rPr>
              <a:t>Empowering Safety:</a:t>
            </a:r>
            <a:endParaRPr lang="en-IN" sz="1800" dirty="0">
              <a:solidFill>
                <a:schemeClr val="bg2">
                  <a:lumMod val="50000"/>
                </a:schemeClr>
              </a:solidFill>
            </a:endParaRPr>
          </a:p>
        </p:txBody>
      </p:sp>
      <p:pic>
        <p:nvPicPr>
          <p:cNvPr id="12" name="Picture Placeholder 11">
            <a:extLst>
              <a:ext uri="{FF2B5EF4-FFF2-40B4-BE49-F238E27FC236}">
                <a16:creationId xmlns:a16="http://schemas.microsoft.com/office/drawing/2014/main" id="{FF0F05D4-A68A-FD24-E985-873BE397B71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56" r="-870"/>
          <a:stretch/>
        </p:blipFill>
        <p:spPr>
          <a:xfrm>
            <a:off x="6758940" y="176456"/>
            <a:ext cx="5226455" cy="3328746"/>
          </a:xfrm>
          <a:noFill/>
          <a:ln>
            <a:solidFill>
              <a:schemeClr val="bg1"/>
            </a:solidFill>
          </a:ln>
          <a:effectLst>
            <a:glow>
              <a:schemeClr val="bg1"/>
            </a:glow>
            <a:outerShdw blurRad="838200" dist="50800" dir="5400000" algn="ctr" rotWithShape="0">
              <a:srgbClr val="000000">
                <a:alpha val="29000"/>
              </a:srgbClr>
            </a:outerShdw>
          </a:effectLst>
        </p:spPr>
      </p:pic>
      <p:sp>
        <p:nvSpPr>
          <p:cNvPr id="6" name="Text Placeholder 5">
            <a:extLst>
              <a:ext uri="{FF2B5EF4-FFF2-40B4-BE49-F238E27FC236}">
                <a16:creationId xmlns:a16="http://schemas.microsoft.com/office/drawing/2014/main" id="{0534B820-4638-4332-052E-E700B8AACAE6}"/>
              </a:ext>
            </a:extLst>
          </p:cNvPr>
          <p:cNvSpPr>
            <a:spLocks noGrp="1"/>
          </p:cNvSpPr>
          <p:nvPr>
            <p:ph type="body" sz="quarter" idx="12"/>
          </p:nvPr>
        </p:nvSpPr>
        <p:spPr>
          <a:xfrm>
            <a:off x="206091" y="4434212"/>
            <a:ext cx="6713183" cy="2073669"/>
          </a:xfrm>
        </p:spPr>
        <p:txBody>
          <a:bodyPr/>
          <a:lstStyle/>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heatmap illustrates important accident types and their respective percentages, used for categorization.</a:t>
            </a:r>
          </a:p>
          <a:p>
            <a:pPr>
              <a:buFont typeface="Wingdings" panose="05000000000000000000" pitchFamily="2" charset="2"/>
              <a:buChar char="§"/>
            </a:pPr>
            <a:r>
              <a:rPr lang="en-US" sz="1600" b="0" i="0" dirty="0">
                <a:solidFill>
                  <a:schemeClr val="bg2">
                    <a:lumMod val="75000"/>
                  </a:schemeClr>
                </a:solidFill>
                <a:effectLst/>
                <a:ea typeface="Calibri Light" panose="020F0302020204030204" pitchFamily="34" charset="0"/>
              </a:rPr>
              <a:t>The bar diagram reveals the most injured body parts during a mining accident, with Fingers (thumbs) and Back region being the most affected.</a:t>
            </a:r>
          </a:p>
          <a:p>
            <a:pPr>
              <a:buFont typeface="Wingdings" panose="05000000000000000000" pitchFamily="2" charset="2"/>
              <a:buChar char="§"/>
            </a:pPr>
            <a:r>
              <a:rPr lang="en-US" sz="1600" dirty="0">
                <a:solidFill>
                  <a:schemeClr val="bg2">
                    <a:lumMod val="75000"/>
                  </a:schemeClr>
                </a:solidFill>
                <a:ea typeface="Calibri Light" panose="020F0302020204030204" pitchFamily="34" charset="0"/>
              </a:rPr>
              <a:t>The mosaic plot illustrates activities and their respective percentages of accidental cases</a:t>
            </a:r>
            <a:r>
              <a:rPr lang="en-US" sz="1600" dirty="0">
                <a:solidFill>
                  <a:schemeClr val="bg2">
                    <a:lumMod val="75000"/>
                  </a:schemeClr>
                </a:solidFill>
              </a:rPr>
              <a:t>.</a:t>
            </a:r>
            <a:endParaRPr lang="en-US" sz="1600" b="0" i="0" dirty="0">
              <a:solidFill>
                <a:schemeClr val="bg2">
                  <a:lumMod val="75000"/>
                </a:schemeClr>
              </a:solidFill>
              <a:effectLst/>
              <a:ea typeface="Calibri Light" panose="020F0302020204030204" pitchFamily="34" charset="0"/>
            </a:endParaRPr>
          </a:p>
        </p:txBody>
      </p:sp>
      <p:pic>
        <p:nvPicPr>
          <p:cNvPr id="14" name="Picture 13">
            <a:extLst>
              <a:ext uri="{FF2B5EF4-FFF2-40B4-BE49-F238E27FC236}">
                <a16:creationId xmlns:a16="http://schemas.microsoft.com/office/drawing/2014/main" id="{BFFB6DA4-90F8-5620-9F10-155F7902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98968" y="3734229"/>
            <a:ext cx="4781210" cy="2898887"/>
          </a:xfrm>
          <a:prstGeom prst="rect">
            <a:avLst/>
          </a:prstGeom>
          <a:effectLst>
            <a:innerShdw blurRad="114300">
              <a:prstClr val="black"/>
            </a:innerShdw>
          </a:effectLst>
        </p:spPr>
      </p:pic>
      <p:pic>
        <p:nvPicPr>
          <p:cNvPr id="15" name="Picture Placeholder 11">
            <a:extLst>
              <a:ext uri="{FF2B5EF4-FFF2-40B4-BE49-F238E27FC236}">
                <a16:creationId xmlns:a16="http://schemas.microsoft.com/office/drawing/2014/main" id="{BA4B46BF-8562-2807-888F-3781DE662A92}"/>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922" r="59485" b="8281"/>
          <a:stretch/>
        </p:blipFill>
        <p:spPr>
          <a:xfrm>
            <a:off x="6690470" y="350119"/>
            <a:ext cx="2156350" cy="2880761"/>
          </a:xfrm>
          <a:prstGeom prst="rect">
            <a:avLst/>
          </a:prstGeom>
          <a:noFill/>
          <a:ln>
            <a:noFill/>
          </a:ln>
          <a:effectLst>
            <a:glow>
              <a:schemeClr val="bg1"/>
            </a:glow>
            <a:outerShdw blurRad="838200" dist="50800" dir="5400000" algn="ctr" rotWithShape="0">
              <a:srgbClr val="000000">
                <a:alpha val="29000"/>
              </a:srgbClr>
            </a:outerShdw>
          </a:effectLst>
        </p:spPr>
      </p:pic>
      <p:sp>
        <p:nvSpPr>
          <p:cNvPr id="3" name="TextBox 2">
            <a:extLst>
              <a:ext uri="{FF2B5EF4-FFF2-40B4-BE49-F238E27FC236}">
                <a16:creationId xmlns:a16="http://schemas.microsoft.com/office/drawing/2014/main" id="{DE2B299F-8D1A-01BE-0C4B-2352F3E1116C}"/>
              </a:ext>
            </a:extLst>
          </p:cNvPr>
          <p:cNvSpPr txBox="1"/>
          <p:nvPr/>
        </p:nvSpPr>
        <p:spPr>
          <a:xfrm>
            <a:off x="294640" y="4114800"/>
            <a:ext cx="3251200" cy="307777"/>
          </a:xfrm>
          <a:prstGeom prst="rect">
            <a:avLst/>
          </a:prstGeom>
          <a:noFill/>
        </p:spPr>
        <p:txBody>
          <a:bodyPr wrap="square" rtlCol="0">
            <a:spAutoFit/>
          </a:bodyPr>
          <a:lstStyle/>
          <a:p>
            <a:r>
              <a:rPr lang="en-US" sz="1400" i="1" dirty="0">
                <a:solidFill>
                  <a:schemeClr val="bg2">
                    <a:lumMod val="90000"/>
                  </a:schemeClr>
                </a:solidFill>
                <a:hlinkClick r:id="rId5">
                  <a:extLst>
                    <a:ext uri="{A12FA001-AC4F-418D-AE19-62706E023703}">
                      <ahyp:hlinkClr xmlns:ahyp="http://schemas.microsoft.com/office/drawing/2018/hyperlinkcolor" val="tx"/>
                    </a:ext>
                  </a:extLst>
                </a:hlinkClick>
              </a:rPr>
              <a:t>**Click Here to see the code</a:t>
            </a:r>
            <a:endParaRPr lang="en-IN" sz="1400" i="1" dirty="0">
              <a:solidFill>
                <a:schemeClr val="bg2">
                  <a:lumMod val="90000"/>
                </a:schemeClr>
              </a:solidFill>
            </a:endParaRPr>
          </a:p>
        </p:txBody>
      </p:sp>
    </p:spTree>
    <p:extLst>
      <p:ext uri="{BB962C8B-B14F-4D97-AF65-F5344CB8AC3E}">
        <p14:creationId xmlns:p14="http://schemas.microsoft.com/office/powerpoint/2010/main" val="37479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7BE4-6D0E-436F-A21E-8EBAEA620CED}"/>
              </a:ext>
            </a:extLst>
          </p:cNvPr>
          <p:cNvSpPr>
            <a:spLocks noGrp="1"/>
          </p:cNvSpPr>
          <p:nvPr>
            <p:ph type="title"/>
          </p:nvPr>
        </p:nvSpPr>
        <p:spPr>
          <a:xfrm>
            <a:off x="0" y="46971"/>
            <a:ext cx="10628722" cy="669629"/>
          </a:xfrm>
        </p:spPr>
        <p:txBody>
          <a:bodyPr/>
          <a:lstStyle/>
          <a:p>
            <a:r>
              <a:rPr lang="en-US" sz="2400" b="1" dirty="0"/>
              <a:t>From Raw Data to Actionable Insights</a:t>
            </a:r>
            <a:r>
              <a:rPr lang="en-US" sz="2400" dirty="0"/>
              <a:t>: </a:t>
            </a:r>
            <a:r>
              <a:rPr lang="en-IN" sz="2400" b="0" i="0" dirty="0">
                <a:solidFill>
                  <a:schemeClr val="bg2">
                    <a:lumMod val="75000"/>
                  </a:schemeClr>
                </a:solidFill>
                <a:effectLst/>
                <a:latin typeface="gg sans"/>
              </a:rPr>
              <a:t>Methodology for Data-Driven Analysis</a:t>
            </a:r>
            <a:endParaRPr lang="en-IN" sz="2400" dirty="0"/>
          </a:p>
        </p:txBody>
      </p:sp>
      <p:graphicFrame>
        <p:nvGraphicFramePr>
          <p:cNvPr id="6" name="Diagram 5">
            <a:extLst>
              <a:ext uri="{FF2B5EF4-FFF2-40B4-BE49-F238E27FC236}">
                <a16:creationId xmlns:a16="http://schemas.microsoft.com/office/drawing/2014/main" id="{5056432B-C1E7-A8F1-A574-242F7EDC227E}"/>
              </a:ext>
            </a:extLst>
          </p:cNvPr>
          <p:cNvGraphicFramePr/>
          <p:nvPr>
            <p:extLst>
              <p:ext uri="{D42A27DB-BD31-4B8C-83A1-F6EECF244321}">
                <p14:modId xmlns:p14="http://schemas.microsoft.com/office/powerpoint/2010/main" val="3564306732"/>
              </p:ext>
            </p:extLst>
          </p:nvPr>
        </p:nvGraphicFramePr>
        <p:xfrm>
          <a:off x="-1516641" y="697909"/>
          <a:ext cx="10198726" cy="588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BD8F5EC-59B6-3659-24F3-CCE0E93CD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981" y="716600"/>
            <a:ext cx="4442208" cy="2856159"/>
          </a:xfrm>
          <a:prstGeom prst="rect">
            <a:avLst/>
          </a:prstGeom>
          <a:effectLst>
            <a:glow rad="63500">
              <a:schemeClr val="accent1">
                <a:satMod val="175000"/>
                <a:alpha val="40000"/>
              </a:schemeClr>
            </a:glow>
          </a:effectLst>
        </p:spPr>
      </p:pic>
      <p:sp>
        <p:nvSpPr>
          <p:cNvPr id="3" name="TextBox 2">
            <a:extLst>
              <a:ext uri="{FF2B5EF4-FFF2-40B4-BE49-F238E27FC236}">
                <a16:creationId xmlns:a16="http://schemas.microsoft.com/office/drawing/2014/main" id="{0191DE82-567C-AB35-7B25-2790F3F960CA}"/>
              </a:ext>
            </a:extLst>
          </p:cNvPr>
          <p:cNvSpPr txBox="1"/>
          <p:nvPr/>
        </p:nvSpPr>
        <p:spPr>
          <a:xfrm>
            <a:off x="5560241" y="3764901"/>
            <a:ext cx="5714217" cy="2831544"/>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endParaRPr lang="en-US" sz="1600" b="0" i="0" dirty="0">
              <a:solidFill>
                <a:schemeClr val="bg2">
                  <a:lumMod val="75000"/>
                </a:schemeClr>
              </a:solidFill>
              <a:effectLst/>
              <a:latin typeface="Google Sans"/>
            </a:endParaRPr>
          </a:p>
          <a:p>
            <a:pPr marL="285750" indent="-285750">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Random Forest is a machine learning algorithm for classification which </a:t>
            </a:r>
            <a:r>
              <a:rPr lang="en-IN" sz="1600" b="0" i="0" dirty="0">
                <a:solidFill>
                  <a:schemeClr val="bg2">
                    <a:lumMod val="75000"/>
                  </a:schemeClr>
                </a:solidFill>
                <a:effectLst/>
                <a:latin typeface="Google Sans"/>
              </a:rPr>
              <a:t>aggregates multiple decision trees which </a:t>
            </a:r>
            <a:r>
              <a:rPr lang="en-US" sz="1600" b="0" i="0" dirty="0">
                <a:solidFill>
                  <a:schemeClr val="bg2">
                    <a:lumMod val="75000"/>
                  </a:schemeClr>
                </a:solidFill>
                <a:effectLst/>
                <a:latin typeface="Google Sans"/>
              </a:rPr>
              <a:t>improves predictive accuracy and reduce bias.</a:t>
            </a:r>
          </a:p>
          <a:p>
            <a:pPr marL="285750" indent="-285750">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chosen for accident type classification because it can handle complex relationships and is robust against overfitting.</a:t>
            </a:r>
          </a:p>
          <a:p>
            <a:pPr marL="285750" indent="-285750" algn="l">
              <a:buSzPct val="131000"/>
              <a:buBlip>
                <a:blip r:embed="rId8">
                  <a:extLst>
                    <a:ext uri="{96DAC541-7B7A-43D3-8B79-37D633B846F1}">
                      <asvg:svgBlip xmlns:asvg="http://schemas.microsoft.com/office/drawing/2016/SVG/main" r:embed="rId9"/>
                    </a:ext>
                  </a:extLst>
                </a:blip>
              </a:buBlip>
            </a:pPr>
            <a:endParaRPr lang="en-US" sz="1600" b="0" i="0" dirty="0">
              <a:solidFill>
                <a:schemeClr val="bg2">
                  <a:lumMod val="75000"/>
                </a:schemeClr>
              </a:solidFill>
              <a:effectLst/>
              <a:latin typeface="Google Sans"/>
            </a:endParaRPr>
          </a:p>
          <a:p>
            <a:pPr marL="285750" indent="-285750" algn="l">
              <a:buSzPct val="131000"/>
              <a:buBlip>
                <a:blip r:embed="rId8">
                  <a:extLst>
                    <a:ext uri="{96DAC541-7B7A-43D3-8B79-37D633B846F1}">
                      <asvg:svgBlip xmlns:asvg="http://schemas.microsoft.com/office/drawing/2016/SVG/main" r:embed="rId9"/>
                    </a:ext>
                  </a:extLst>
                </a:blip>
              </a:buBlip>
            </a:pPr>
            <a:r>
              <a:rPr lang="en-US" sz="1600" b="0" i="0" dirty="0">
                <a:solidFill>
                  <a:schemeClr val="bg2">
                    <a:lumMod val="75000"/>
                  </a:schemeClr>
                </a:solidFill>
                <a:effectLst/>
                <a:latin typeface="Google Sans"/>
              </a:rPr>
              <a:t>It is a suitable choice for this multi-class classification problem with textual descriptions.</a:t>
            </a:r>
          </a:p>
          <a:p>
            <a:endParaRPr lang="en-IN" dirty="0"/>
          </a:p>
        </p:txBody>
      </p:sp>
    </p:spTree>
    <p:extLst>
      <p:ext uri="{BB962C8B-B14F-4D97-AF65-F5344CB8AC3E}">
        <p14:creationId xmlns:p14="http://schemas.microsoft.com/office/powerpoint/2010/main" val="353751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544748" y="71940"/>
            <a:ext cx="2996120" cy="433137"/>
          </a:xfrm>
        </p:spPr>
        <p:txBody>
          <a:bodyPr/>
          <a:lstStyle/>
          <a:p>
            <a:r>
              <a:rPr lang="en-US" sz="2800" b="1" dirty="0"/>
              <a:t>Model validation</a:t>
            </a:r>
          </a:p>
        </p:txBody>
      </p:sp>
      <p:sp>
        <p:nvSpPr>
          <p:cNvPr id="2" name="Oval 1">
            <a:extLst>
              <a:ext uri="{FF2B5EF4-FFF2-40B4-BE49-F238E27FC236}">
                <a16:creationId xmlns:a16="http://schemas.microsoft.com/office/drawing/2014/main" id="{F6F70A8B-48B9-4FB8-BFDB-9BB12F2AF6F9}"/>
              </a:ext>
            </a:extLst>
          </p:cNvPr>
          <p:cNvSpPr/>
          <p:nvPr/>
        </p:nvSpPr>
        <p:spPr>
          <a:xfrm>
            <a:off x="160815" y="623375"/>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1</a:t>
            </a:r>
          </a:p>
        </p:txBody>
      </p:sp>
      <p:sp>
        <p:nvSpPr>
          <p:cNvPr id="13" name="Oval 12">
            <a:extLst>
              <a:ext uri="{FF2B5EF4-FFF2-40B4-BE49-F238E27FC236}">
                <a16:creationId xmlns:a16="http://schemas.microsoft.com/office/drawing/2014/main" id="{A3E1E1BE-C612-459B-A28C-24A1E40D0AFD}"/>
              </a:ext>
            </a:extLst>
          </p:cNvPr>
          <p:cNvSpPr/>
          <p:nvPr/>
        </p:nvSpPr>
        <p:spPr>
          <a:xfrm>
            <a:off x="6519388" y="626989"/>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2</a:t>
            </a:r>
          </a:p>
        </p:txBody>
      </p:sp>
      <p:pic>
        <p:nvPicPr>
          <p:cNvPr id="17" name="Picture 16">
            <a:extLst>
              <a:ext uri="{FF2B5EF4-FFF2-40B4-BE49-F238E27FC236}">
                <a16:creationId xmlns:a16="http://schemas.microsoft.com/office/drawing/2014/main" id="{12CF3FCE-420C-BEA2-F705-AFF9D9C5A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37" y="623375"/>
            <a:ext cx="5525952" cy="4619834"/>
          </a:xfrm>
          <a:prstGeom prst="rect">
            <a:avLst/>
          </a:prstGeom>
        </p:spPr>
      </p:pic>
      <p:pic>
        <p:nvPicPr>
          <p:cNvPr id="19" name="Picture 18">
            <a:extLst>
              <a:ext uri="{FF2B5EF4-FFF2-40B4-BE49-F238E27FC236}">
                <a16:creationId xmlns:a16="http://schemas.microsoft.com/office/drawing/2014/main" id="{04DC99B4-70FF-5024-0419-B9E8A35B0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0495" y="288508"/>
            <a:ext cx="4943629" cy="4128171"/>
          </a:xfrm>
          <a:prstGeom prst="rect">
            <a:avLst/>
          </a:prstGeom>
        </p:spPr>
      </p:pic>
      <p:sp>
        <p:nvSpPr>
          <p:cNvPr id="20" name="TextBox 19">
            <a:extLst>
              <a:ext uri="{FF2B5EF4-FFF2-40B4-BE49-F238E27FC236}">
                <a16:creationId xmlns:a16="http://schemas.microsoft.com/office/drawing/2014/main" id="{0EAEFDFD-5630-E187-49A6-2FB8796901B2}"/>
              </a:ext>
            </a:extLst>
          </p:cNvPr>
          <p:cNvSpPr txBox="1"/>
          <p:nvPr/>
        </p:nvSpPr>
        <p:spPr>
          <a:xfrm>
            <a:off x="160815" y="5234465"/>
            <a:ext cx="6796490" cy="1323439"/>
          </a:xfrm>
          <a:prstGeom prst="rect">
            <a:avLst/>
          </a:prstGeom>
          <a:noFill/>
          <a:ln w="19050">
            <a:solidFill>
              <a:schemeClr val="tx1"/>
            </a:solidFill>
            <a:prstDash val="sysDash"/>
          </a:ln>
        </p:spPr>
        <p:txBody>
          <a:bodyPr wrap="square" rtlCol="0">
            <a:spAutoFit/>
          </a:bodyPr>
          <a:lstStyle/>
          <a:p>
            <a:pPr marL="285750" indent="-285750" algn="l">
              <a:buFont typeface="Wingdings" panose="05000000000000000000" pitchFamily="2" charset="2"/>
              <a:buChar char="§"/>
            </a:pPr>
            <a:r>
              <a:rPr lang="en-US" sz="1600" b="0" i="0" dirty="0">
                <a:solidFill>
                  <a:schemeClr val="bg2">
                    <a:lumMod val="75000"/>
                  </a:schemeClr>
                </a:solidFill>
                <a:effectLst/>
                <a:latin typeface="Söhne"/>
              </a:rPr>
              <a:t>The model achieved an impressive </a:t>
            </a:r>
            <a:r>
              <a:rPr lang="en-US" sz="1600" b="0" i="0" dirty="0">
                <a:solidFill>
                  <a:schemeClr val="bg2">
                    <a:lumMod val="75000"/>
                  </a:schemeClr>
                </a:solidFill>
                <a:effectLst/>
                <a:highlight>
                  <a:srgbClr val="FFFF00"/>
                </a:highlight>
                <a:latin typeface="Söhne"/>
              </a:rPr>
              <a:t>92.46% accuracy </a:t>
            </a:r>
            <a:r>
              <a:rPr lang="en-US" sz="1600" b="0" i="0" dirty="0">
                <a:solidFill>
                  <a:schemeClr val="bg2">
                    <a:lumMod val="75000"/>
                  </a:schemeClr>
                </a:solidFill>
                <a:effectLst/>
                <a:latin typeface="Söhne"/>
              </a:rPr>
              <a:t>despite the high class imbalance.</a:t>
            </a:r>
          </a:p>
          <a:p>
            <a:pPr marL="285750" indent="-285750" algn="l">
              <a:buFont typeface="Wingdings" panose="05000000000000000000" pitchFamily="2" charset="2"/>
              <a:buChar char="§"/>
            </a:pPr>
            <a:r>
              <a:rPr lang="en-US" sz="1600" b="0" i="0" dirty="0">
                <a:solidFill>
                  <a:schemeClr val="bg2">
                    <a:lumMod val="75000"/>
                  </a:schemeClr>
                </a:solidFill>
                <a:effectLst/>
                <a:latin typeface="Söhne"/>
              </a:rPr>
              <a:t>However, misclassifications were observed, particularly in the 'Handling of Materials' category due to the dominant representation of that class in the data.</a:t>
            </a:r>
          </a:p>
        </p:txBody>
      </p:sp>
      <p:sp>
        <p:nvSpPr>
          <p:cNvPr id="21" name="TextBox 20">
            <a:extLst>
              <a:ext uri="{FF2B5EF4-FFF2-40B4-BE49-F238E27FC236}">
                <a16:creationId xmlns:a16="http://schemas.microsoft.com/office/drawing/2014/main" id="{B0551211-CD47-618D-05CD-913EBE85DFF7}"/>
              </a:ext>
            </a:extLst>
          </p:cNvPr>
          <p:cNvSpPr txBox="1"/>
          <p:nvPr/>
        </p:nvSpPr>
        <p:spPr>
          <a:xfrm>
            <a:off x="7175227" y="5203336"/>
            <a:ext cx="4772367" cy="584775"/>
          </a:xfrm>
          <a:prstGeom prst="rect">
            <a:avLst/>
          </a:prstGeom>
          <a:noFill/>
          <a:ln w="19050">
            <a:solidFill>
              <a:schemeClr val="tx1"/>
            </a:solidFill>
            <a:prstDash val="sysDash"/>
          </a:ln>
        </p:spPr>
        <p:txBody>
          <a:bodyPr wrap="square" rtlCol="0">
            <a:spAutoFit/>
          </a:bodyPr>
          <a:lstStyle/>
          <a:p>
            <a:pPr marL="285750" indent="-285750">
              <a:buFont typeface="Wingdings" panose="05000000000000000000" pitchFamily="2" charset="2"/>
              <a:buChar char="§"/>
            </a:pPr>
            <a:r>
              <a:rPr lang="en-US" sz="1600" b="0" i="0" dirty="0">
                <a:solidFill>
                  <a:schemeClr val="bg2">
                    <a:lumMod val="75000"/>
                  </a:schemeClr>
                </a:solidFill>
                <a:effectLst/>
                <a:latin typeface="gg sans"/>
              </a:rPr>
              <a:t>The ROC curve showcases strong performance with an overall AUC of 0.9855.</a:t>
            </a:r>
            <a:endParaRPr lang="en-IN" sz="1600" dirty="0">
              <a:solidFill>
                <a:schemeClr val="bg2">
                  <a:lumMod val="75000"/>
                </a:schemeClr>
              </a:solidFill>
            </a:endParaRPr>
          </a:p>
        </p:txBody>
      </p:sp>
      <p:sp>
        <p:nvSpPr>
          <p:cNvPr id="3" name="TextBox 2">
            <a:extLst>
              <a:ext uri="{FF2B5EF4-FFF2-40B4-BE49-F238E27FC236}">
                <a16:creationId xmlns:a16="http://schemas.microsoft.com/office/drawing/2014/main" id="{F09D69B8-78C0-9A38-E4B6-4826C23CE1FC}"/>
              </a:ext>
            </a:extLst>
          </p:cNvPr>
          <p:cNvSpPr txBox="1"/>
          <p:nvPr/>
        </p:nvSpPr>
        <p:spPr>
          <a:xfrm>
            <a:off x="9687463" y="4640730"/>
            <a:ext cx="3864634" cy="338554"/>
          </a:xfrm>
          <a:prstGeom prst="rect">
            <a:avLst/>
          </a:prstGeom>
          <a:noFill/>
        </p:spPr>
        <p:txBody>
          <a:bodyPr wrap="square" rtlCol="0">
            <a:spAutoFit/>
          </a:bodyPr>
          <a:lstStyle/>
          <a:p>
            <a:r>
              <a:rPr lang="en-US" sz="1600" i="1" u="sng" dirty="0">
                <a:solidFill>
                  <a:schemeClr val="bg2">
                    <a:lumMod val="75000"/>
                  </a:schemeClr>
                </a:solidFill>
                <a:hlinkClick r:id="rId6"/>
              </a:rPr>
              <a:t>**Click Here to see the code</a:t>
            </a:r>
            <a:endParaRPr lang="en-IN" sz="1600" i="1" u="sng" dirty="0">
              <a:solidFill>
                <a:schemeClr val="bg2">
                  <a:lumMod val="75000"/>
                </a:schemeClr>
              </a:solidFill>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Business Value and Integration</a:t>
            </a:r>
          </a:p>
        </p:txBody>
      </p:sp>
      <p:sp>
        <p:nvSpPr>
          <p:cNvPr id="4" name="Rectangle: Rounded Corners 3">
            <a:extLst>
              <a:ext uri="{FF2B5EF4-FFF2-40B4-BE49-F238E27FC236}">
                <a16:creationId xmlns:a16="http://schemas.microsoft.com/office/drawing/2014/main" id="{8B613A22-96BE-4C94-BC6A-AAD2BF32538D}"/>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Real world implication and next steps</a:t>
            </a:r>
          </a:p>
        </p:txBody>
      </p:sp>
      <p:sp>
        <p:nvSpPr>
          <p:cNvPr id="3" name="TextBox 2">
            <a:extLst>
              <a:ext uri="{FF2B5EF4-FFF2-40B4-BE49-F238E27FC236}">
                <a16:creationId xmlns:a16="http://schemas.microsoft.com/office/drawing/2014/main" id="{20683C09-E50D-D9BC-5231-F004F3C67CEA}"/>
              </a:ext>
            </a:extLst>
          </p:cNvPr>
          <p:cNvSpPr txBox="1"/>
          <p:nvPr/>
        </p:nvSpPr>
        <p:spPr>
          <a:xfrm>
            <a:off x="223520" y="1161166"/>
            <a:ext cx="11380652" cy="4801314"/>
          </a:xfrm>
          <a:prstGeom prst="rect">
            <a:avLst/>
          </a:prstGeom>
          <a:noFill/>
        </p:spPr>
        <p:txBody>
          <a:bodyPr wrap="square" rtlCol="0">
            <a:spAutoFit/>
          </a:bodyPr>
          <a:lstStyle/>
          <a:p>
            <a:r>
              <a:rPr lang="en-US" dirty="0"/>
              <a:t>OVERALL VALUE:</a:t>
            </a:r>
          </a:p>
          <a:p>
            <a:r>
              <a:rPr lang="en-US" dirty="0"/>
              <a:t>Improved Safety: Machine learning-driven incident classification identifies high-risk areas, allowing proactive safety measures to prevent incidents.</a:t>
            </a:r>
          </a:p>
          <a:p>
            <a:r>
              <a:rPr lang="en-US" dirty="0"/>
              <a:t>Efficient Resource Allocation: Optimize resource allocation with data-driven insights, minimizing incident occurrences and their potential impact.</a:t>
            </a:r>
          </a:p>
          <a:p>
            <a:r>
              <a:rPr lang="en-US" dirty="0"/>
              <a:t>Timely Response: Real-time incident classification facilitates swift responses, reducing downtime and ensuring a safer work environment.</a:t>
            </a:r>
          </a:p>
          <a:p>
            <a:r>
              <a:rPr lang="en-US" dirty="0"/>
              <a:t>Actionable Insights: Extract valuable insights from incident data, guiding strategic decisions and risk mitigation efforts.</a:t>
            </a:r>
          </a:p>
          <a:p>
            <a:r>
              <a:rPr lang="en-US" dirty="0"/>
              <a:t>Standardized Framework: Implement a consistent incident classification system across AMC operations for streamlined reporting and analysis.</a:t>
            </a:r>
          </a:p>
          <a:p>
            <a:r>
              <a:rPr lang="en-US" dirty="0"/>
              <a:t>Continuous Improvement: The machine learning model adapts over time, enabling ongoing refinement and enhanced performance.</a:t>
            </a:r>
          </a:p>
          <a:p>
            <a:r>
              <a:rPr lang="en-US" dirty="0"/>
              <a:t>Compliance and Reporting: Facilitate compliance with regulations and improve reporting accuracy through automated incident classification.</a:t>
            </a:r>
          </a:p>
          <a:p>
            <a:endParaRPr lang="en-US" dirty="0"/>
          </a:p>
          <a:p>
            <a:r>
              <a:rPr lang="en-US" dirty="0"/>
              <a:t>Overall, the data-driven incident classification solution strengthens safety practices, operational efficiency, and compliance, underscoring AMC's commitment to excellence in mining health and safety.</a:t>
            </a:r>
            <a:endParaRPr lang="en-IN" dirty="0"/>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Business Value and Integration</a:t>
            </a:r>
          </a:p>
        </p:txBody>
      </p:sp>
      <p:sp>
        <p:nvSpPr>
          <p:cNvPr id="4" name="Rectangle: Rounded Corners 3">
            <a:extLst>
              <a:ext uri="{FF2B5EF4-FFF2-40B4-BE49-F238E27FC236}">
                <a16:creationId xmlns:a16="http://schemas.microsoft.com/office/drawing/2014/main" id="{8B613A22-96BE-4C94-BC6A-AAD2BF32538D}"/>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Real world implication and next steps</a:t>
            </a:r>
          </a:p>
        </p:txBody>
      </p:sp>
      <p:sp>
        <p:nvSpPr>
          <p:cNvPr id="7" name="TextBox 6">
            <a:extLst>
              <a:ext uri="{FF2B5EF4-FFF2-40B4-BE49-F238E27FC236}">
                <a16:creationId xmlns:a16="http://schemas.microsoft.com/office/drawing/2014/main" id="{5AFDA4B2-691B-4FD4-AE04-85F9CDA02C30}"/>
              </a:ext>
            </a:extLst>
          </p:cNvPr>
          <p:cNvSpPr txBox="1"/>
          <p:nvPr/>
        </p:nvSpPr>
        <p:spPr>
          <a:xfrm>
            <a:off x="932873" y="2096654"/>
            <a:ext cx="9277989" cy="1200329"/>
          </a:xfrm>
          <a:prstGeom prst="rect">
            <a:avLst/>
          </a:prstGeom>
          <a:noFill/>
        </p:spPr>
        <p:txBody>
          <a:bodyPr wrap="none" rtlCol="0">
            <a:spAutoFit/>
          </a:bodyPr>
          <a:lstStyle/>
          <a:p>
            <a:r>
              <a:rPr lang="en-US" dirty="0">
                <a:solidFill>
                  <a:schemeClr val="bg2">
                    <a:lumMod val="50000"/>
                  </a:schemeClr>
                </a:solidFill>
              </a:rPr>
              <a:t>Some guidelines, feel free to be creative with other ideas:</a:t>
            </a:r>
          </a:p>
          <a:p>
            <a:pPr marL="285750" indent="-285750">
              <a:buFont typeface="Arial" panose="020B0604020202020204" pitchFamily="34" charset="0"/>
              <a:buChar char="•"/>
            </a:pPr>
            <a:r>
              <a:rPr lang="en-US" dirty="0">
                <a:solidFill>
                  <a:schemeClr val="bg2">
                    <a:lumMod val="50000"/>
                  </a:schemeClr>
                </a:solidFill>
              </a:rPr>
              <a:t>What is the overall value of this solution?</a:t>
            </a:r>
          </a:p>
          <a:p>
            <a:pPr marL="285750" indent="-285750">
              <a:buFont typeface="Arial" panose="020B0604020202020204" pitchFamily="34" charset="0"/>
              <a:buChar char="•"/>
            </a:pPr>
            <a:r>
              <a:rPr lang="en-US" dirty="0">
                <a:solidFill>
                  <a:schemeClr val="bg2">
                    <a:lumMod val="50000"/>
                  </a:schemeClr>
                </a:solidFill>
              </a:rPr>
              <a:t>Is there a way to visualize the current state vs ideal?</a:t>
            </a:r>
          </a:p>
          <a:p>
            <a:pPr marL="285750" indent="-285750">
              <a:buFont typeface="Arial" panose="020B0604020202020204" pitchFamily="34" charset="0"/>
              <a:buChar char="•"/>
            </a:pPr>
            <a:r>
              <a:rPr lang="en-US" dirty="0">
                <a:solidFill>
                  <a:schemeClr val="bg2">
                    <a:lumMod val="50000"/>
                  </a:schemeClr>
                </a:solidFill>
              </a:rPr>
              <a:t>How do you make sure this is easy to use by Aurum’s Health &amp; Safety data management team?</a:t>
            </a:r>
          </a:p>
        </p:txBody>
      </p:sp>
    </p:spTree>
    <p:custDataLst>
      <p:tags r:id="rId1"/>
    </p:custDataLst>
    <p:extLst>
      <p:ext uri="{BB962C8B-B14F-4D97-AF65-F5344CB8AC3E}">
        <p14:creationId xmlns:p14="http://schemas.microsoft.com/office/powerpoint/2010/main" val="267064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TotalTime>
  <Words>1123</Words>
  <Application>Microsoft Office PowerPoint</Application>
  <PresentationFormat>Widescreen</PresentationFormat>
  <Paragraphs>112</Paragraphs>
  <Slides>11</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4" baseType="lpstr">
      <vt:lpstr>AppleSymbols</vt:lpstr>
      <vt:lpstr>Arial</vt:lpstr>
      <vt:lpstr>ATT Aleck Sans</vt:lpstr>
      <vt:lpstr>Bookman Old Style</vt:lpstr>
      <vt:lpstr>Calibri</vt:lpstr>
      <vt:lpstr>Freestyle Script</vt:lpstr>
      <vt:lpstr>gg sans</vt:lpstr>
      <vt:lpstr>Google Sans</vt:lpstr>
      <vt:lpstr>Graphik</vt:lpstr>
      <vt:lpstr>Söhne</vt:lpstr>
      <vt:lpstr>Wingdings</vt:lpstr>
      <vt:lpstr>2021 BAA</vt:lpstr>
      <vt:lpstr>think-cell Slide</vt:lpstr>
      <vt:lpstr>Aurum Mining Corporation (AMC)  Empowering the Health &amp; Safety organization</vt:lpstr>
      <vt:lpstr>Executive Summary</vt:lpstr>
      <vt:lpstr>Introduction</vt:lpstr>
      <vt:lpstr>Unraveling Critical Discoveries from EDA</vt:lpstr>
      <vt:lpstr>From Raw Data to Actionable Insights: Methodology for Data-Driven Analysis</vt:lpstr>
      <vt:lpstr>Model validation</vt:lpstr>
      <vt:lpstr>Business Value and Integration</vt:lpstr>
      <vt:lpstr>Business Value and Integration</vt:lpstr>
      <vt:lpstr>Appendix: Key analyses</vt:lpstr>
      <vt:lpstr>PowerPoint Presentation</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Anirban Dey</cp:lastModifiedBy>
  <cp:revision>24</cp:revision>
  <dcterms:created xsi:type="dcterms:W3CDTF">2022-08-08T13:37:03Z</dcterms:created>
  <dcterms:modified xsi:type="dcterms:W3CDTF">2023-07-30T06:47:37Z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